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Ex1.xml" ContentType="application/vnd.ms-office.chartex+xml"/>
  <Override PartName="/ppt/charts/style3.xml" ContentType="application/vnd.ms-office.chartstyle+xml"/>
  <Override PartName="/ppt/charts/colors3.xml" ContentType="application/vnd.ms-office.chartcolorstyl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02" r:id="rId1"/>
  </p:sldMasterIdLst>
  <p:notesMasterIdLst>
    <p:notesMasterId r:id="rId23"/>
  </p:notesMasterIdLst>
  <p:sldIdLst>
    <p:sldId id="256" r:id="rId2"/>
    <p:sldId id="259" r:id="rId3"/>
    <p:sldId id="275" r:id="rId4"/>
    <p:sldId id="279" r:id="rId5"/>
    <p:sldId id="260" r:id="rId6"/>
    <p:sldId id="263" r:id="rId7"/>
    <p:sldId id="264" r:id="rId8"/>
    <p:sldId id="276" r:id="rId9"/>
    <p:sldId id="267" r:id="rId10"/>
    <p:sldId id="273" r:id="rId11"/>
    <p:sldId id="274" r:id="rId12"/>
    <p:sldId id="270" r:id="rId13"/>
    <p:sldId id="271" r:id="rId14"/>
    <p:sldId id="281" r:id="rId15"/>
    <p:sldId id="258" r:id="rId16"/>
    <p:sldId id="265" r:id="rId17"/>
    <p:sldId id="266" r:id="rId18"/>
    <p:sldId id="282" r:id="rId19"/>
    <p:sldId id="283" r:id="rId20"/>
    <p:sldId id="284" r:id="rId21"/>
    <p:sldId id="285"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72FF"/>
    <a:srgbClr val="F5BB00"/>
    <a:srgbClr val="F038FF"/>
    <a:srgbClr val="00FF00"/>
    <a:srgbClr val="8080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4" autoAdjust="0"/>
    <p:restoredTop sz="85637" autoAdjust="0"/>
  </p:normalViewPr>
  <p:slideViewPr>
    <p:cSldViewPr snapToGrid="0">
      <p:cViewPr varScale="1">
        <p:scale>
          <a:sx n="98" d="100"/>
          <a:sy n="98" d="100"/>
        </p:scale>
        <p:origin x="340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Eleanor\Documents\Sheffield%20University\Sync\MSc%20Data%20Project\Simplified%20Bar%20Chart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Eleanor\Documents\Sheffield%20University\Sync\MSc%20Data%20Project\Simplified%20Bar%20Charts.xlsx" TargetMode="External"/><Relationship Id="rId2" Type="http://schemas.microsoft.com/office/2011/relationships/chartColorStyle" Target="colors2.xml"/><Relationship Id="rId1" Type="http://schemas.microsoft.com/office/2011/relationships/chartStyle" Target="style2.xml"/></Relationships>
</file>

<file path=ppt/charts/_rels/chartEx1.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G:\Other%20computers\My%20computer\Sync\MSc%20Data%20Project\output\clusters_four\all_data_clusters.csv"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Sheet1!$A$2</c:f>
              <c:strCache>
                <c:ptCount val="1"/>
                <c:pt idx="0">
                  <c:v>Casual</c:v>
                </c:pt>
              </c:strCache>
            </c:strRef>
          </c:tx>
          <c:spPr>
            <a:solidFill>
              <a:srgbClr val="F5BB00"/>
            </a:solidFill>
            <a:ln>
              <a:noFill/>
            </a:ln>
            <a:effectLst/>
          </c:spPr>
          <c:invertIfNegative val="0"/>
          <c:errBars>
            <c:errBarType val="both"/>
            <c:errValType val="cust"/>
            <c:noEndCap val="0"/>
            <c:plus>
              <c:numRef>
                <c:f>(Sheet1!$C$2,Sheet1!$E$2,Sheet1!$G$2)</c:f>
                <c:numCache>
                  <c:formatCode>General</c:formatCode>
                  <c:ptCount val="3"/>
                  <c:pt idx="0">
                    <c:v>115.67</c:v>
                  </c:pt>
                  <c:pt idx="1">
                    <c:v>227.86</c:v>
                  </c:pt>
                  <c:pt idx="2">
                    <c:v>277.49</c:v>
                  </c:pt>
                </c:numCache>
              </c:numRef>
            </c:plus>
            <c:minus>
              <c:numRef>
                <c:f>(Sheet1!$C$2,Sheet1!$E$2,Sheet1!$G$2)</c:f>
                <c:numCache>
                  <c:formatCode>General</c:formatCode>
                  <c:ptCount val="3"/>
                  <c:pt idx="0">
                    <c:v>115.67</c:v>
                  </c:pt>
                  <c:pt idx="1">
                    <c:v>227.86</c:v>
                  </c:pt>
                  <c:pt idx="2">
                    <c:v>277.49</c:v>
                  </c:pt>
                </c:numCache>
              </c:numRef>
            </c:minus>
            <c:spPr>
              <a:noFill/>
              <a:ln w="25400" cap="flat" cmpd="sng" algn="ctr">
                <a:solidFill>
                  <a:schemeClr val="tx1">
                    <a:lumMod val="65000"/>
                    <a:lumOff val="35000"/>
                  </a:schemeClr>
                </a:solidFill>
                <a:round/>
              </a:ln>
              <a:effectLst/>
            </c:spPr>
          </c:errBars>
          <c:cat>
            <c:strRef>
              <c:f>(Sheet1!$B$1,Sheet1!$D$1,Sheet1!$F$1)</c:f>
              <c:strCache>
                <c:ptCount val="3"/>
                <c:pt idx="0">
                  <c:v>Single-rule</c:v>
                </c:pt>
                <c:pt idx="1">
                  <c:v>Repetition-rule</c:v>
                </c:pt>
                <c:pt idx="2">
                  <c:v>Switch-rule</c:v>
                </c:pt>
              </c:strCache>
            </c:strRef>
          </c:cat>
          <c:val>
            <c:numRef>
              <c:f>(Sheet1!$B$2,Sheet1!$D$2,Sheet1!$F$2)</c:f>
              <c:numCache>
                <c:formatCode>General</c:formatCode>
                <c:ptCount val="3"/>
                <c:pt idx="0">
                  <c:v>594.66</c:v>
                </c:pt>
                <c:pt idx="1">
                  <c:v>997.07</c:v>
                </c:pt>
                <c:pt idx="2">
                  <c:v>1202.1300000000001</c:v>
                </c:pt>
              </c:numCache>
            </c:numRef>
          </c:val>
          <c:extLst>
            <c:ext xmlns:c16="http://schemas.microsoft.com/office/drawing/2014/chart" uri="{C3380CC4-5D6E-409C-BE32-E72D297353CC}">
              <c16:uniqueId val="{00000000-D44D-45EF-B7B2-6A9AD9B6808C}"/>
            </c:ext>
          </c:extLst>
        </c:ser>
        <c:ser>
          <c:idx val="1"/>
          <c:order val="1"/>
          <c:tx>
            <c:strRef>
              <c:f>Sheet1!$A$3</c:f>
              <c:strCache>
                <c:ptCount val="1"/>
                <c:pt idx="0">
                  <c:v>Experienced</c:v>
                </c:pt>
              </c:strCache>
            </c:strRef>
          </c:tx>
          <c:spPr>
            <a:solidFill>
              <a:srgbClr val="F038FF"/>
            </a:solidFill>
            <a:ln>
              <a:noFill/>
            </a:ln>
            <a:effectLst/>
          </c:spPr>
          <c:invertIfNegative val="0"/>
          <c:errBars>
            <c:errBarType val="both"/>
            <c:errValType val="cust"/>
            <c:noEndCap val="0"/>
            <c:plus>
              <c:numRef>
                <c:f>(Sheet1!$C$3,Sheet1!$C$3,Sheet1!$E$3,Sheet1!$G$3)</c:f>
                <c:numCache>
                  <c:formatCode>General</c:formatCode>
                  <c:ptCount val="4"/>
                  <c:pt idx="0">
                    <c:v>97.72</c:v>
                  </c:pt>
                  <c:pt idx="1">
                    <c:v>97.72</c:v>
                  </c:pt>
                  <c:pt idx="2">
                    <c:v>200.08</c:v>
                  </c:pt>
                  <c:pt idx="3">
                    <c:v>240.6</c:v>
                  </c:pt>
                </c:numCache>
              </c:numRef>
            </c:plus>
            <c:minus>
              <c:numRef>
                <c:f>(Sheet1!$C$3,Sheet1!$C$3,Sheet1!$E$3,Sheet1!$G$3)</c:f>
                <c:numCache>
                  <c:formatCode>General</c:formatCode>
                  <c:ptCount val="4"/>
                  <c:pt idx="0">
                    <c:v>97.72</c:v>
                  </c:pt>
                  <c:pt idx="1">
                    <c:v>97.72</c:v>
                  </c:pt>
                  <c:pt idx="2">
                    <c:v>200.08</c:v>
                  </c:pt>
                  <c:pt idx="3">
                    <c:v>240.6</c:v>
                  </c:pt>
                </c:numCache>
              </c:numRef>
            </c:minus>
            <c:spPr>
              <a:noFill/>
              <a:ln w="25400" cap="flat" cmpd="sng" algn="ctr">
                <a:solidFill>
                  <a:schemeClr val="tx1">
                    <a:lumMod val="65000"/>
                    <a:lumOff val="35000"/>
                  </a:schemeClr>
                </a:solidFill>
                <a:round/>
              </a:ln>
              <a:effectLst/>
            </c:spPr>
          </c:errBars>
          <c:cat>
            <c:strRef>
              <c:f>(Sheet1!$B$1,Sheet1!$D$1,Sheet1!$F$1)</c:f>
              <c:strCache>
                <c:ptCount val="3"/>
                <c:pt idx="0">
                  <c:v>Single-rule</c:v>
                </c:pt>
                <c:pt idx="1">
                  <c:v>Repetition-rule</c:v>
                </c:pt>
                <c:pt idx="2">
                  <c:v>Switch-rule</c:v>
                </c:pt>
              </c:strCache>
            </c:strRef>
          </c:cat>
          <c:val>
            <c:numRef>
              <c:f>(Sheet1!$B$3,Sheet1!$D$3,Sheet1!$F$3)</c:f>
              <c:numCache>
                <c:formatCode>General</c:formatCode>
                <c:ptCount val="3"/>
                <c:pt idx="0">
                  <c:v>546.4299999999995</c:v>
                </c:pt>
                <c:pt idx="1">
                  <c:v>938.57</c:v>
                </c:pt>
                <c:pt idx="2">
                  <c:v>1075.48</c:v>
                </c:pt>
              </c:numCache>
            </c:numRef>
          </c:val>
          <c:extLst>
            <c:ext xmlns:c16="http://schemas.microsoft.com/office/drawing/2014/chart" uri="{C3380CC4-5D6E-409C-BE32-E72D297353CC}">
              <c16:uniqueId val="{00000001-D44D-45EF-B7B2-6A9AD9B6808C}"/>
            </c:ext>
          </c:extLst>
        </c:ser>
        <c:ser>
          <c:idx val="2"/>
          <c:order val="2"/>
          <c:tx>
            <c:strRef>
              <c:f>Sheet1!$A$4</c:f>
              <c:strCache>
                <c:ptCount val="1"/>
                <c:pt idx="0">
                  <c:v>Aspiring</c:v>
                </c:pt>
              </c:strCache>
            </c:strRef>
          </c:tx>
          <c:spPr>
            <a:solidFill>
              <a:srgbClr val="3772FF"/>
            </a:solidFill>
            <a:ln>
              <a:noFill/>
            </a:ln>
            <a:effectLst/>
          </c:spPr>
          <c:invertIfNegative val="0"/>
          <c:errBars>
            <c:errBarType val="both"/>
            <c:errValType val="cust"/>
            <c:noEndCap val="0"/>
            <c:plus>
              <c:numRef>
                <c:f>(Sheet1!$C$4,Sheet1!$E$4,Sheet1!$G$4)</c:f>
                <c:numCache>
                  <c:formatCode>General</c:formatCode>
                  <c:ptCount val="3"/>
                  <c:pt idx="0">
                    <c:v>95.25</c:v>
                  </c:pt>
                  <c:pt idx="1">
                    <c:v>168.32</c:v>
                  </c:pt>
                  <c:pt idx="2">
                    <c:v>228.8</c:v>
                  </c:pt>
                </c:numCache>
              </c:numRef>
            </c:plus>
            <c:minus>
              <c:numRef>
                <c:f>(Sheet1!$C$4,Sheet1!$E$4,Sheet1!$G$4)</c:f>
                <c:numCache>
                  <c:formatCode>General</c:formatCode>
                  <c:ptCount val="3"/>
                  <c:pt idx="0">
                    <c:v>95.25</c:v>
                  </c:pt>
                  <c:pt idx="1">
                    <c:v>168.32</c:v>
                  </c:pt>
                  <c:pt idx="2">
                    <c:v>228.8</c:v>
                  </c:pt>
                </c:numCache>
              </c:numRef>
            </c:minus>
            <c:spPr>
              <a:noFill/>
              <a:ln w="25400" cap="flat" cmpd="sng" algn="ctr">
                <a:solidFill>
                  <a:schemeClr val="tx1">
                    <a:lumMod val="65000"/>
                    <a:lumOff val="35000"/>
                  </a:schemeClr>
                </a:solidFill>
                <a:round/>
              </a:ln>
              <a:effectLst/>
            </c:spPr>
          </c:errBars>
          <c:cat>
            <c:strRef>
              <c:f>(Sheet1!$B$1,Sheet1!$D$1,Sheet1!$F$1)</c:f>
              <c:strCache>
                <c:ptCount val="3"/>
                <c:pt idx="0">
                  <c:v>Single-rule</c:v>
                </c:pt>
                <c:pt idx="1">
                  <c:v>Repetition-rule</c:v>
                </c:pt>
                <c:pt idx="2">
                  <c:v>Switch-rule</c:v>
                </c:pt>
              </c:strCache>
            </c:strRef>
          </c:cat>
          <c:val>
            <c:numRef>
              <c:f>(Sheet1!$B$4,Sheet1!$D$4,Sheet1!$F$4)</c:f>
              <c:numCache>
                <c:formatCode>General</c:formatCode>
                <c:ptCount val="3"/>
                <c:pt idx="0">
                  <c:v>558.44999999999959</c:v>
                </c:pt>
                <c:pt idx="1">
                  <c:v>955.88</c:v>
                </c:pt>
                <c:pt idx="2">
                  <c:v>1152.0999999999999</c:v>
                </c:pt>
              </c:numCache>
            </c:numRef>
          </c:val>
          <c:extLst>
            <c:ext xmlns:c16="http://schemas.microsoft.com/office/drawing/2014/chart" uri="{C3380CC4-5D6E-409C-BE32-E72D297353CC}">
              <c16:uniqueId val="{00000002-D44D-45EF-B7B2-6A9AD9B6808C}"/>
            </c:ext>
          </c:extLst>
        </c:ser>
        <c:ser>
          <c:idx val="3"/>
          <c:order val="3"/>
          <c:tx>
            <c:strRef>
              <c:f>Sheet1!$A$5</c:f>
              <c:strCache>
                <c:ptCount val="1"/>
                <c:pt idx="0">
                  <c:v>Semi/Pro</c:v>
                </c:pt>
              </c:strCache>
            </c:strRef>
          </c:tx>
          <c:spPr>
            <a:solidFill>
              <a:srgbClr val="00FF00"/>
            </a:solidFill>
            <a:ln>
              <a:noFill/>
            </a:ln>
            <a:effectLst/>
          </c:spPr>
          <c:invertIfNegative val="0"/>
          <c:errBars>
            <c:errBarType val="both"/>
            <c:errValType val="cust"/>
            <c:noEndCap val="0"/>
            <c:plus>
              <c:numRef>
                <c:f>(Sheet1!$C$5,Sheet1!$E$5,Sheet1!$G$5)</c:f>
                <c:numCache>
                  <c:formatCode>General</c:formatCode>
                  <c:ptCount val="3"/>
                  <c:pt idx="0">
                    <c:v>77.23</c:v>
                  </c:pt>
                  <c:pt idx="1">
                    <c:v>146.38999999999999</c:v>
                  </c:pt>
                  <c:pt idx="2">
                    <c:v>190.05</c:v>
                  </c:pt>
                </c:numCache>
              </c:numRef>
            </c:plus>
            <c:minus>
              <c:numRef>
                <c:f>(Sheet1!$C$5,Sheet1!$E$5,Sheet1!$G$5)</c:f>
                <c:numCache>
                  <c:formatCode>General</c:formatCode>
                  <c:ptCount val="3"/>
                  <c:pt idx="0">
                    <c:v>77.23</c:v>
                  </c:pt>
                  <c:pt idx="1">
                    <c:v>146.38999999999999</c:v>
                  </c:pt>
                  <c:pt idx="2">
                    <c:v>190.05</c:v>
                  </c:pt>
                </c:numCache>
              </c:numRef>
            </c:minus>
            <c:spPr>
              <a:noFill/>
              <a:ln w="25400" cap="flat" cmpd="sng" algn="ctr">
                <a:solidFill>
                  <a:schemeClr val="tx1">
                    <a:lumMod val="65000"/>
                    <a:lumOff val="35000"/>
                  </a:schemeClr>
                </a:solidFill>
                <a:round/>
              </a:ln>
              <a:effectLst/>
            </c:spPr>
          </c:errBars>
          <c:cat>
            <c:strRef>
              <c:f>(Sheet1!$B$1,Sheet1!$D$1,Sheet1!$F$1)</c:f>
              <c:strCache>
                <c:ptCount val="3"/>
                <c:pt idx="0">
                  <c:v>Single-rule</c:v>
                </c:pt>
                <c:pt idx="1">
                  <c:v>Repetition-rule</c:v>
                </c:pt>
                <c:pt idx="2">
                  <c:v>Switch-rule</c:v>
                </c:pt>
              </c:strCache>
            </c:strRef>
          </c:cat>
          <c:val>
            <c:numRef>
              <c:f>(Sheet1!$B$5,Sheet1!$D$5,Sheet1!$F$5)</c:f>
              <c:numCache>
                <c:formatCode>General</c:formatCode>
                <c:ptCount val="3"/>
                <c:pt idx="0">
                  <c:v>509.75</c:v>
                </c:pt>
                <c:pt idx="1">
                  <c:v>904.87</c:v>
                </c:pt>
                <c:pt idx="2">
                  <c:v>1154.01</c:v>
                </c:pt>
              </c:numCache>
            </c:numRef>
          </c:val>
          <c:extLst>
            <c:ext xmlns:c16="http://schemas.microsoft.com/office/drawing/2014/chart" uri="{C3380CC4-5D6E-409C-BE32-E72D297353CC}">
              <c16:uniqueId val="{00000003-D44D-45EF-B7B2-6A9AD9B6808C}"/>
            </c:ext>
          </c:extLst>
        </c:ser>
        <c:dLbls>
          <c:showLegendKey val="0"/>
          <c:showVal val="0"/>
          <c:showCatName val="0"/>
          <c:showSerName val="0"/>
          <c:showPercent val="0"/>
          <c:showBubbleSize val="0"/>
        </c:dLbls>
        <c:gapWidth val="80"/>
        <c:overlap val="-20"/>
        <c:axId val="-1849396608"/>
        <c:axId val="-1849393760"/>
      </c:barChart>
      <c:catAx>
        <c:axId val="-1849396608"/>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GB" sz="2000"/>
                  <a:t>Trial Type</a:t>
                </a:r>
              </a:p>
            </c:rich>
          </c:tx>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849393760"/>
        <c:crosses val="autoZero"/>
        <c:auto val="1"/>
        <c:lblAlgn val="ctr"/>
        <c:lblOffset val="100"/>
        <c:noMultiLvlLbl val="0"/>
      </c:catAx>
      <c:valAx>
        <c:axId val="-1849393760"/>
        <c:scaling>
          <c:orientation val="minMax"/>
          <c:max val="1500"/>
          <c:min val="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GB" sz="2000" baseline="0"/>
                  <a:t>Reaction Time (ms)</a:t>
                </a:r>
                <a:endParaRPr lang="en-GB" sz="2000"/>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849396608"/>
        <c:crosses val="autoZero"/>
        <c:crossBetween val="between"/>
      </c:valAx>
      <c:spPr>
        <a:solidFill>
          <a:schemeClr val="bg1"/>
        </a:solidFill>
        <a:ln>
          <a:noFill/>
        </a:ln>
        <a:effectLst/>
      </c:spPr>
    </c:plotArea>
    <c:legend>
      <c:legendPos val="r"/>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Sheet1!$A$8</c:f>
              <c:strCache>
                <c:ptCount val="1"/>
                <c:pt idx="0">
                  <c:v>Casual</c:v>
                </c:pt>
              </c:strCache>
            </c:strRef>
          </c:tx>
          <c:spPr>
            <a:solidFill>
              <a:srgbClr val="F5BB00"/>
            </a:solidFill>
            <a:ln>
              <a:noFill/>
            </a:ln>
            <a:effectLst/>
          </c:spPr>
          <c:invertIfNegative val="0"/>
          <c:errBars>
            <c:errBarType val="both"/>
            <c:errValType val="cust"/>
            <c:noEndCap val="0"/>
            <c:plus>
              <c:numRef>
                <c:f>(Sheet1!$C$8,Sheet1!$E$8)</c:f>
                <c:numCache>
                  <c:formatCode>General</c:formatCode>
                  <c:ptCount val="2"/>
                  <c:pt idx="0">
                    <c:v>198.55</c:v>
                  </c:pt>
                  <c:pt idx="1">
                    <c:v>188.77</c:v>
                  </c:pt>
                </c:numCache>
              </c:numRef>
            </c:plus>
            <c:minus>
              <c:numRef>
                <c:f>(Sheet1!$C$8,Sheet1!$E$8)</c:f>
                <c:numCache>
                  <c:formatCode>General</c:formatCode>
                  <c:ptCount val="2"/>
                  <c:pt idx="0">
                    <c:v>198.55</c:v>
                  </c:pt>
                  <c:pt idx="1">
                    <c:v>188.77</c:v>
                  </c:pt>
                </c:numCache>
              </c:numRef>
            </c:minus>
            <c:spPr>
              <a:noFill/>
              <a:ln w="25400" cap="flat" cmpd="sng" algn="ctr">
                <a:solidFill>
                  <a:schemeClr val="tx1">
                    <a:lumMod val="65000"/>
                    <a:lumOff val="35000"/>
                  </a:schemeClr>
                </a:solidFill>
                <a:round/>
              </a:ln>
              <a:effectLst/>
            </c:spPr>
          </c:errBars>
          <c:cat>
            <c:strRef>
              <c:f>(Sheet1!$B$7,Sheet1!$D$7)</c:f>
              <c:strCache>
                <c:ptCount val="2"/>
                <c:pt idx="0">
                  <c:v>Mixing Costs</c:v>
                </c:pt>
                <c:pt idx="1">
                  <c:v>Switching Costs</c:v>
                </c:pt>
              </c:strCache>
            </c:strRef>
          </c:cat>
          <c:val>
            <c:numRef>
              <c:f>(Sheet1!$B$8,Sheet1!$D$8)</c:f>
              <c:numCache>
                <c:formatCode>General</c:formatCode>
                <c:ptCount val="2"/>
                <c:pt idx="0">
                  <c:v>402.41</c:v>
                </c:pt>
                <c:pt idx="1">
                  <c:v>205.05</c:v>
                </c:pt>
              </c:numCache>
            </c:numRef>
          </c:val>
          <c:extLst>
            <c:ext xmlns:c16="http://schemas.microsoft.com/office/drawing/2014/chart" uri="{C3380CC4-5D6E-409C-BE32-E72D297353CC}">
              <c16:uniqueId val="{00000000-FFFA-41D3-89D8-4F0CDADFB082}"/>
            </c:ext>
          </c:extLst>
        </c:ser>
        <c:ser>
          <c:idx val="1"/>
          <c:order val="1"/>
          <c:tx>
            <c:strRef>
              <c:f>Sheet1!$A$9</c:f>
              <c:strCache>
                <c:ptCount val="1"/>
                <c:pt idx="0">
                  <c:v>Experienced</c:v>
                </c:pt>
              </c:strCache>
            </c:strRef>
          </c:tx>
          <c:spPr>
            <a:solidFill>
              <a:srgbClr val="F038FF"/>
            </a:solidFill>
            <a:ln>
              <a:noFill/>
            </a:ln>
            <a:effectLst/>
          </c:spPr>
          <c:invertIfNegative val="0"/>
          <c:errBars>
            <c:errBarType val="both"/>
            <c:errValType val="cust"/>
            <c:noEndCap val="0"/>
            <c:plus>
              <c:numRef>
                <c:f>(Sheet1!$C$9,Sheet1!$E$9)</c:f>
                <c:numCache>
                  <c:formatCode>General</c:formatCode>
                  <c:ptCount val="2"/>
                  <c:pt idx="0">
                    <c:v>159.78</c:v>
                  </c:pt>
                  <c:pt idx="1">
                    <c:v>137</c:v>
                  </c:pt>
                </c:numCache>
              </c:numRef>
            </c:plus>
            <c:minus>
              <c:numRef>
                <c:f>(Sheet1!$C$9,Sheet1!$E$9)</c:f>
                <c:numCache>
                  <c:formatCode>General</c:formatCode>
                  <c:ptCount val="2"/>
                  <c:pt idx="0">
                    <c:v>159.78</c:v>
                  </c:pt>
                  <c:pt idx="1">
                    <c:v>137</c:v>
                  </c:pt>
                </c:numCache>
              </c:numRef>
            </c:minus>
            <c:spPr>
              <a:noFill/>
              <a:ln w="25400" cap="flat" cmpd="sng" algn="ctr">
                <a:solidFill>
                  <a:schemeClr val="tx1">
                    <a:lumMod val="65000"/>
                    <a:lumOff val="35000"/>
                  </a:schemeClr>
                </a:solidFill>
                <a:round/>
              </a:ln>
              <a:effectLst/>
            </c:spPr>
          </c:errBars>
          <c:cat>
            <c:strRef>
              <c:f>(Sheet1!$B$7,Sheet1!$D$7)</c:f>
              <c:strCache>
                <c:ptCount val="2"/>
                <c:pt idx="0">
                  <c:v>Mixing Costs</c:v>
                </c:pt>
                <c:pt idx="1">
                  <c:v>Switching Costs</c:v>
                </c:pt>
              </c:strCache>
            </c:strRef>
          </c:cat>
          <c:val>
            <c:numRef>
              <c:f>(Sheet1!$B$9,Sheet1!$D$9)</c:f>
              <c:numCache>
                <c:formatCode>General</c:formatCode>
                <c:ptCount val="2"/>
                <c:pt idx="0">
                  <c:v>392.14</c:v>
                </c:pt>
                <c:pt idx="1">
                  <c:v>137</c:v>
                </c:pt>
              </c:numCache>
            </c:numRef>
          </c:val>
          <c:extLst>
            <c:ext xmlns:c16="http://schemas.microsoft.com/office/drawing/2014/chart" uri="{C3380CC4-5D6E-409C-BE32-E72D297353CC}">
              <c16:uniqueId val="{00000001-FFFA-41D3-89D8-4F0CDADFB082}"/>
            </c:ext>
          </c:extLst>
        </c:ser>
        <c:ser>
          <c:idx val="2"/>
          <c:order val="2"/>
          <c:tx>
            <c:strRef>
              <c:f>Sheet1!$A$10</c:f>
              <c:strCache>
                <c:ptCount val="1"/>
                <c:pt idx="0">
                  <c:v>Aspirng</c:v>
                </c:pt>
              </c:strCache>
            </c:strRef>
          </c:tx>
          <c:spPr>
            <a:solidFill>
              <a:srgbClr val="3772FF"/>
            </a:solidFill>
            <a:ln>
              <a:noFill/>
            </a:ln>
            <a:effectLst/>
          </c:spPr>
          <c:invertIfNegative val="0"/>
          <c:errBars>
            <c:errBarType val="both"/>
            <c:errValType val="cust"/>
            <c:noEndCap val="0"/>
            <c:plus>
              <c:numRef>
                <c:f>(Sheet1!$C$10,Sheet1!$E$10)</c:f>
                <c:numCache>
                  <c:formatCode>General</c:formatCode>
                  <c:ptCount val="2"/>
                  <c:pt idx="0">
                    <c:v>154.94999999999999</c:v>
                  </c:pt>
                  <c:pt idx="1">
                    <c:v>151.4</c:v>
                  </c:pt>
                </c:numCache>
              </c:numRef>
            </c:plus>
            <c:minus>
              <c:numRef>
                <c:f>(Sheet1!$C$10,Sheet1!$E$10)</c:f>
                <c:numCache>
                  <c:formatCode>General</c:formatCode>
                  <c:ptCount val="2"/>
                  <c:pt idx="0">
                    <c:v>154.94999999999999</c:v>
                  </c:pt>
                  <c:pt idx="1">
                    <c:v>151.4</c:v>
                  </c:pt>
                </c:numCache>
              </c:numRef>
            </c:minus>
            <c:spPr>
              <a:noFill/>
              <a:ln w="25400" cap="flat" cmpd="sng" algn="ctr">
                <a:solidFill>
                  <a:schemeClr val="tx1">
                    <a:lumMod val="65000"/>
                    <a:lumOff val="35000"/>
                  </a:schemeClr>
                </a:solidFill>
                <a:round/>
              </a:ln>
              <a:effectLst/>
            </c:spPr>
          </c:errBars>
          <c:cat>
            <c:strRef>
              <c:f>(Sheet1!$B$7,Sheet1!$D$7)</c:f>
              <c:strCache>
                <c:ptCount val="2"/>
                <c:pt idx="0">
                  <c:v>Mixing Costs</c:v>
                </c:pt>
                <c:pt idx="1">
                  <c:v>Switching Costs</c:v>
                </c:pt>
              </c:strCache>
            </c:strRef>
          </c:cat>
          <c:val>
            <c:numRef>
              <c:f>(Sheet1!$B$10,Sheet1!$D$10)</c:f>
              <c:numCache>
                <c:formatCode>General</c:formatCode>
                <c:ptCount val="2"/>
                <c:pt idx="0">
                  <c:v>397.42999999999961</c:v>
                </c:pt>
                <c:pt idx="1">
                  <c:v>196.19</c:v>
                </c:pt>
              </c:numCache>
            </c:numRef>
          </c:val>
          <c:extLst>
            <c:ext xmlns:c16="http://schemas.microsoft.com/office/drawing/2014/chart" uri="{C3380CC4-5D6E-409C-BE32-E72D297353CC}">
              <c16:uniqueId val="{00000002-FFFA-41D3-89D8-4F0CDADFB082}"/>
            </c:ext>
          </c:extLst>
        </c:ser>
        <c:ser>
          <c:idx val="3"/>
          <c:order val="3"/>
          <c:tx>
            <c:strRef>
              <c:f>Sheet1!$A$11</c:f>
              <c:strCache>
                <c:ptCount val="1"/>
                <c:pt idx="0">
                  <c:v>Semi/Pro</c:v>
                </c:pt>
              </c:strCache>
            </c:strRef>
          </c:tx>
          <c:spPr>
            <a:solidFill>
              <a:srgbClr val="00FF00"/>
            </a:solidFill>
            <a:ln>
              <a:noFill/>
            </a:ln>
            <a:effectLst/>
          </c:spPr>
          <c:invertIfNegative val="0"/>
          <c:errBars>
            <c:errBarType val="both"/>
            <c:errValType val="cust"/>
            <c:noEndCap val="0"/>
            <c:plus>
              <c:numRef>
                <c:f>(Sheet1!$C$10,Sheet1!$E$10)</c:f>
                <c:numCache>
                  <c:formatCode>General</c:formatCode>
                  <c:ptCount val="2"/>
                  <c:pt idx="0">
                    <c:v>154.94999999999999</c:v>
                  </c:pt>
                  <c:pt idx="1">
                    <c:v>151.4</c:v>
                  </c:pt>
                </c:numCache>
              </c:numRef>
            </c:plus>
            <c:minus>
              <c:numRef>
                <c:f>(Sheet1!$C$10,Sheet1!$E$10)</c:f>
                <c:numCache>
                  <c:formatCode>General</c:formatCode>
                  <c:ptCount val="2"/>
                  <c:pt idx="0">
                    <c:v>154.94999999999999</c:v>
                  </c:pt>
                  <c:pt idx="1">
                    <c:v>151.4</c:v>
                  </c:pt>
                </c:numCache>
              </c:numRef>
            </c:minus>
            <c:spPr>
              <a:noFill/>
              <a:ln w="25400" cap="flat" cmpd="sng" algn="ctr">
                <a:solidFill>
                  <a:schemeClr val="tx1">
                    <a:lumMod val="65000"/>
                    <a:lumOff val="35000"/>
                  </a:schemeClr>
                </a:solidFill>
                <a:round/>
              </a:ln>
              <a:effectLst/>
            </c:spPr>
          </c:errBars>
          <c:cat>
            <c:strRef>
              <c:f>(Sheet1!$B$7,Sheet1!$D$7)</c:f>
              <c:strCache>
                <c:ptCount val="2"/>
                <c:pt idx="0">
                  <c:v>Mixing Costs</c:v>
                </c:pt>
                <c:pt idx="1">
                  <c:v>Switching Costs</c:v>
                </c:pt>
              </c:strCache>
            </c:strRef>
          </c:cat>
          <c:val>
            <c:numRef>
              <c:f>(Sheet1!$B$11,Sheet1!$D$11)</c:f>
              <c:numCache>
                <c:formatCode>General</c:formatCode>
                <c:ptCount val="2"/>
                <c:pt idx="0">
                  <c:v>395.13</c:v>
                </c:pt>
                <c:pt idx="1">
                  <c:v>249.13</c:v>
                </c:pt>
              </c:numCache>
            </c:numRef>
          </c:val>
          <c:extLst>
            <c:ext xmlns:c16="http://schemas.microsoft.com/office/drawing/2014/chart" uri="{C3380CC4-5D6E-409C-BE32-E72D297353CC}">
              <c16:uniqueId val="{00000003-FFFA-41D3-89D8-4F0CDADFB082}"/>
            </c:ext>
          </c:extLst>
        </c:ser>
        <c:dLbls>
          <c:showLegendKey val="0"/>
          <c:showVal val="0"/>
          <c:showCatName val="0"/>
          <c:showSerName val="0"/>
          <c:showPercent val="0"/>
          <c:showBubbleSize val="0"/>
        </c:dLbls>
        <c:gapWidth val="150"/>
        <c:overlap val="-20"/>
        <c:axId val="-1848178240"/>
        <c:axId val="-1848294016"/>
      </c:barChart>
      <c:catAx>
        <c:axId val="-1848178240"/>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GB" sz="2000"/>
                  <a:t>Trial</a:t>
                </a:r>
                <a:r>
                  <a:rPr lang="en-GB" sz="2000" baseline="0"/>
                  <a:t> Type</a:t>
                </a:r>
                <a:endParaRPr lang="en-GB" sz="2000"/>
              </a:p>
            </c:rich>
          </c:tx>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848294016"/>
        <c:crosses val="autoZero"/>
        <c:auto val="1"/>
        <c:lblAlgn val="ctr"/>
        <c:lblOffset val="100"/>
        <c:noMultiLvlLbl val="0"/>
      </c:catAx>
      <c:valAx>
        <c:axId val="-1848294016"/>
        <c:scaling>
          <c:orientation val="minMax"/>
          <c:max val="60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GB" sz="2000" dirty="0"/>
                  <a:t>Reaction</a:t>
                </a:r>
                <a:r>
                  <a:rPr lang="en-GB" sz="2000" baseline="0" dirty="0"/>
                  <a:t> Time Difference (</a:t>
                </a:r>
                <a:r>
                  <a:rPr lang="en-GB" sz="2000" baseline="0" dirty="0" err="1"/>
                  <a:t>ms</a:t>
                </a:r>
                <a:r>
                  <a:rPr lang="en-GB" sz="2000" baseline="0" dirty="0"/>
                  <a:t>)</a:t>
                </a:r>
                <a:endParaRPr lang="en-GB" sz="2000" dirty="0"/>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848178240"/>
        <c:crosses val="autoZero"/>
        <c:crossBetween val="between"/>
      </c:valAx>
      <c:spPr>
        <a:noFill/>
        <a:ln>
          <a:noFill/>
        </a:ln>
        <a:effectLst/>
      </c:spPr>
    </c:plotArea>
    <c:legend>
      <c:legendPos val="r"/>
      <c:layout>
        <c:manualLayout>
          <c:xMode val="edge"/>
          <c:yMode val="edge"/>
          <c:x val="0.84134144897044905"/>
          <c:y val="0.341335126000539"/>
          <c:w val="0.15189295513237899"/>
          <c:h val="0.2649785640811250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Sheet1!$A$2:$A$266</cx:f>
        <cx:lvl ptCount="265" formatCode="General">
          <cx:pt idx="0">0</cx:pt>
          <cx:pt idx="1">1</cx:pt>
          <cx:pt idx="2">1</cx:pt>
          <cx:pt idx="3">1</cx:pt>
          <cx:pt idx="4">1</cx:pt>
          <cx:pt idx="5">1</cx:pt>
          <cx:pt idx="6">1</cx:pt>
          <cx:pt idx="7">1</cx:pt>
          <cx:pt idx="8">1</cx:pt>
          <cx:pt idx="9">1</cx:pt>
          <cx:pt idx="10">1</cx:pt>
          <cx:pt idx="11">1</cx:pt>
          <cx:pt idx="12">1</cx:pt>
          <cx:pt idx="13">1</cx:pt>
          <cx:pt idx="14">1</cx:pt>
          <cx:pt idx="15">1</cx:pt>
          <cx:pt idx="16">1</cx:pt>
          <cx:pt idx="17">1</cx:pt>
          <cx:pt idx="18">1</cx:pt>
          <cx:pt idx="19">1</cx:pt>
          <cx:pt idx="20">1</cx:pt>
          <cx:pt idx="21">1</cx:pt>
          <cx:pt idx="22">1</cx:pt>
          <cx:pt idx="23">1</cx:pt>
          <cx:pt idx="24">1</cx:pt>
          <cx:pt idx="25">1</cx:pt>
          <cx:pt idx="26">1</cx:pt>
          <cx:pt idx="27">1</cx:pt>
          <cx:pt idx="28">1</cx:pt>
          <cx:pt idx="29">1</cx:pt>
          <cx:pt idx="30">2</cx:pt>
          <cx:pt idx="31">2</cx:pt>
          <cx:pt idx="32">2</cx:pt>
          <cx:pt idx="33">3</cx:pt>
          <cx:pt idx="34">3</cx:pt>
          <cx:pt idx="35">3</cx:pt>
          <cx:pt idx="36">3</cx:pt>
          <cx:pt idx="37">3</cx:pt>
          <cx:pt idx="38">3</cx:pt>
          <cx:pt idx="39">4</cx:pt>
          <cx:pt idx="40">4</cx:pt>
          <cx:pt idx="41">4</cx:pt>
          <cx:pt idx="42">4</cx:pt>
          <cx:pt idx="43">5</cx:pt>
          <cx:pt idx="44">5</cx:pt>
          <cx:pt idx="45">5</cx:pt>
          <cx:pt idx="46">5</cx:pt>
          <cx:pt idx="47">5</cx:pt>
          <cx:pt idx="48">5</cx:pt>
          <cx:pt idx="49">6</cx:pt>
          <cx:pt idx="50">6</cx:pt>
          <cx:pt idx="51">6</cx:pt>
          <cx:pt idx="52">6</cx:pt>
          <cx:pt idx="53">6</cx:pt>
          <cx:pt idx="54">6</cx:pt>
          <cx:pt idx="55">6</cx:pt>
          <cx:pt idx="56">6</cx:pt>
          <cx:pt idx="57">6</cx:pt>
          <cx:pt idx="58">6</cx:pt>
          <cx:pt idx="59">6</cx:pt>
          <cx:pt idx="60">6</cx:pt>
          <cx:pt idx="61">6</cx:pt>
          <cx:pt idx="62">7</cx:pt>
          <cx:pt idx="63">7</cx:pt>
          <cx:pt idx="64">7</cx:pt>
          <cx:pt idx="65">7</cx:pt>
          <cx:pt idx="66">7</cx:pt>
          <cx:pt idx="67">7</cx:pt>
          <cx:pt idx="68">7</cx:pt>
          <cx:pt idx="69">7</cx:pt>
          <cx:pt idx="70">7</cx:pt>
          <cx:pt idx="71">8</cx:pt>
          <cx:pt idx="72">8</cx:pt>
          <cx:pt idx="73">8</cx:pt>
          <cx:pt idx="74">8</cx:pt>
          <cx:pt idx="75">8</cx:pt>
          <cx:pt idx="76">8</cx:pt>
          <cx:pt idx="77">8</cx:pt>
          <cx:pt idx="78">8</cx:pt>
          <cx:pt idx="79">8</cx:pt>
          <cx:pt idx="80">8</cx:pt>
          <cx:pt idx="81">9</cx:pt>
          <cx:pt idx="82">9</cx:pt>
          <cx:pt idx="83">9</cx:pt>
          <cx:pt idx="84">9</cx:pt>
          <cx:pt idx="85">9</cx:pt>
          <cx:pt idx="86">9</cx:pt>
          <cx:pt idx="87">9</cx:pt>
          <cx:pt idx="88">9</cx:pt>
          <cx:pt idx="89">9</cx:pt>
          <cx:pt idx="90">9</cx:pt>
          <cx:pt idx="91">9</cx:pt>
          <cx:pt idx="92">9</cx:pt>
          <cx:pt idx="93">9</cx:pt>
          <cx:pt idx="94">9</cx:pt>
          <cx:pt idx="95">9</cx:pt>
          <cx:pt idx="96">9</cx:pt>
          <cx:pt idx="97">9</cx:pt>
          <cx:pt idx="98">9</cx:pt>
          <cx:pt idx="99">9</cx:pt>
          <cx:pt idx="100">9</cx:pt>
          <cx:pt idx="101">9</cx:pt>
          <cx:pt idx="102">9</cx:pt>
          <cx:pt idx="103">9</cx:pt>
          <cx:pt idx="104">9</cx:pt>
          <cx:pt idx="105">9</cx:pt>
          <cx:pt idx="106">10</cx:pt>
          <cx:pt idx="107">10</cx:pt>
          <cx:pt idx="108">10</cx:pt>
          <cx:pt idx="109">10</cx:pt>
          <cx:pt idx="110">10</cx:pt>
          <cx:pt idx="111">10</cx:pt>
          <cx:pt idx="112">10</cx:pt>
          <cx:pt idx="113">10</cx:pt>
          <cx:pt idx="114">10</cx:pt>
          <cx:pt idx="115">10</cx:pt>
          <cx:pt idx="116">10</cx:pt>
          <cx:pt idx="117">10</cx:pt>
          <cx:pt idx="118">10</cx:pt>
          <cx:pt idx="119">10</cx:pt>
          <cx:pt idx="120">10</cx:pt>
          <cx:pt idx="121">10</cx:pt>
          <cx:pt idx="122">10</cx:pt>
          <cx:pt idx="123">11</cx:pt>
          <cx:pt idx="124">11</cx:pt>
          <cx:pt idx="125">11</cx:pt>
          <cx:pt idx="126">11</cx:pt>
          <cx:pt idx="127">11</cx:pt>
          <cx:pt idx="128">11</cx:pt>
          <cx:pt idx="129">11</cx:pt>
          <cx:pt idx="130">11</cx:pt>
          <cx:pt idx="131">11</cx:pt>
          <cx:pt idx="132">11</cx:pt>
          <cx:pt idx="133">11</cx:pt>
          <cx:pt idx="134">11</cx:pt>
          <cx:pt idx="135">11</cx:pt>
          <cx:pt idx="136">11</cx:pt>
          <cx:pt idx="137">11</cx:pt>
          <cx:pt idx="138">11</cx:pt>
          <cx:pt idx="139">11</cx:pt>
          <cx:pt idx="140">11</cx:pt>
          <cx:pt idx="141">11</cx:pt>
          <cx:pt idx="142">11</cx:pt>
          <cx:pt idx="143">11</cx:pt>
          <cx:pt idx="144">11</cx:pt>
          <cx:pt idx="145">11</cx:pt>
          <cx:pt idx="146">11</cx:pt>
          <cx:pt idx="147">11</cx:pt>
          <cx:pt idx="148">11</cx:pt>
          <cx:pt idx="149">11</cx:pt>
          <cx:pt idx="150">11</cx:pt>
          <cx:pt idx="151">11</cx:pt>
          <cx:pt idx="152">12</cx:pt>
          <cx:pt idx="153">12</cx:pt>
          <cx:pt idx="154">12</cx:pt>
          <cx:pt idx="155">12</cx:pt>
          <cx:pt idx="156">12</cx:pt>
          <cx:pt idx="157">12</cx:pt>
          <cx:pt idx="158">12</cx:pt>
          <cx:pt idx="159">12</cx:pt>
          <cx:pt idx="160">12</cx:pt>
          <cx:pt idx="161">12</cx:pt>
          <cx:pt idx="162">12</cx:pt>
          <cx:pt idx="163">12</cx:pt>
          <cx:pt idx="164">13</cx:pt>
          <cx:pt idx="165">13</cx:pt>
          <cx:pt idx="166">13</cx:pt>
          <cx:pt idx="167">13</cx:pt>
          <cx:pt idx="168">13</cx:pt>
          <cx:pt idx="169">13</cx:pt>
          <cx:pt idx="170">13</cx:pt>
          <cx:pt idx="171">13</cx:pt>
          <cx:pt idx="172">13</cx:pt>
          <cx:pt idx="173">13</cx:pt>
          <cx:pt idx="174">13</cx:pt>
          <cx:pt idx="175">13</cx:pt>
          <cx:pt idx="176">14</cx:pt>
          <cx:pt idx="177">14</cx:pt>
          <cx:pt idx="178">14</cx:pt>
          <cx:pt idx="179">14</cx:pt>
          <cx:pt idx="180">14</cx:pt>
          <cx:pt idx="181">14</cx:pt>
          <cx:pt idx="182">14</cx:pt>
          <cx:pt idx="183">14</cx:pt>
          <cx:pt idx="184">14</cx:pt>
          <cx:pt idx="185">15</cx:pt>
          <cx:pt idx="186">15</cx:pt>
          <cx:pt idx="187">15</cx:pt>
          <cx:pt idx="188">15</cx:pt>
          <cx:pt idx="189">15</cx:pt>
          <cx:pt idx="190">15</cx:pt>
          <cx:pt idx="191">15</cx:pt>
          <cx:pt idx="192">15</cx:pt>
          <cx:pt idx="193">15</cx:pt>
          <cx:pt idx="194">15</cx:pt>
          <cx:pt idx="195">16</cx:pt>
          <cx:pt idx="196">16</cx:pt>
          <cx:pt idx="197">16</cx:pt>
          <cx:pt idx="198">16</cx:pt>
          <cx:pt idx="199">16</cx:pt>
          <cx:pt idx="200">16</cx:pt>
          <cx:pt idx="201">16</cx:pt>
          <cx:pt idx="202">16</cx:pt>
          <cx:pt idx="203">16</cx:pt>
          <cx:pt idx="204">16</cx:pt>
          <cx:pt idx="205">16</cx:pt>
          <cx:pt idx="206">16</cx:pt>
          <cx:pt idx="207">16</cx:pt>
          <cx:pt idx="208">16</cx:pt>
          <cx:pt idx="209">16</cx:pt>
          <cx:pt idx="210">17</cx:pt>
          <cx:pt idx="211">17</cx:pt>
          <cx:pt idx="212">17</cx:pt>
          <cx:pt idx="213">17</cx:pt>
          <cx:pt idx="214">17</cx:pt>
          <cx:pt idx="215">17</cx:pt>
          <cx:pt idx="216">17</cx:pt>
          <cx:pt idx="217">17</cx:pt>
          <cx:pt idx="218">17</cx:pt>
          <cx:pt idx="219">17</cx:pt>
          <cx:pt idx="220">17</cx:pt>
          <cx:pt idx="221">17</cx:pt>
          <cx:pt idx="222">17</cx:pt>
          <cx:pt idx="223">18</cx:pt>
          <cx:pt idx="224">18</cx:pt>
          <cx:pt idx="225">18</cx:pt>
          <cx:pt idx="226">18</cx:pt>
          <cx:pt idx="227">18</cx:pt>
          <cx:pt idx="228">18</cx:pt>
          <cx:pt idx="229">18</cx:pt>
          <cx:pt idx="230">18</cx:pt>
          <cx:pt idx="231">18</cx:pt>
          <cx:pt idx="232">18</cx:pt>
          <cx:pt idx="233">18</cx:pt>
          <cx:pt idx="234">19</cx:pt>
          <cx:pt idx="235">19</cx:pt>
          <cx:pt idx="236">19</cx:pt>
          <cx:pt idx="237">19</cx:pt>
          <cx:pt idx="238">19</cx:pt>
          <cx:pt idx="239">19</cx:pt>
          <cx:pt idx="240">19</cx:pt>
          <cx:pt idx="241">19</cx:pt>
          <cx:pt idx="242">19</cx:pt>
          <cx:pt idx="243">19</cx:pt>
          <cx:pt idx="244">19</cx:pt>
          <cx:pt idx="245">19</cx:pt>
          <cx:pt idx="246">19</cx:pt>
          <cx:pt idx="247">19</cx:pt>
          <cx:pt idx="248">19</cx:pt>
          <cx:pt idx="249">19</cx:pt>
          <cx:pt idx="250">19</cx:pt>
          <cx:pt idx="251">19</cx:pt>
          <cx:pt idx="252">19</cx:pt>
          <cx:pt idx="253">19</cx:pt>
          <cx:pt idx="254">19</cx:pt>
          <cx:pt idx="255">19</cx:pt>
          <cx:pt idx="256">19</cx:pt>
          <cx:pt idx="257">19</cx:pt>
          <cx:pt idx="258">19</cx:pt>
          <cx:pt idx="259">19</cx:pt>
          <cx:pt idx="260">19</cx:pt>
          <cx:pt idx="261">19</cx:pt>
          <cx:pt idx="262">19</cx:pt>
          <cx:pt idx="263">19</cx:pt>
          <cx:pt idx="264">19</cx:pt>
        </cx:lvl>
      </cx:numDim>
    </cx:data>
  </cx:chartData>
  <cx:chart>
    <cx:plotArea>
      <cx:plotAreaRegion>
        <cx:series layoutId="clusteredColumn" uniqueId="{455EA0ED-570B-4990-B26C-B98DFD76D34D}">
          <cx:dataId val="0"/>
          <cx:layoutPr>
            <cx:binning intervalClosed="r">
              <cx:binSize val="1"/>
            </cx:binning>
          </cx:layoutPr>
        </cx:series>
      </cx:plotAreaRegion>
      <cx:axis id="0" hidden="1">
        <cx:catScaling gapWidth="0"/>
        <cx:title>
          <cx:tx>
            <cx:txData>
              <cx:v>Current Ranking</cx:v>
            </cx:txData>
          </cx:tx>
          <cx:txPr>
            <a:bodyPr spcFirstLastPara="1" vertOverflow="ellipsis" horzOverflow="overflow" wrap="square" lIns="0" tIns="0" rIns="0" bIns="0" anchor="ctr" anchorCtr="1"/>
            <a:lstStyle/>
            <a:p>
              <a:pPr algn="ctr" rtl="0">
                <a:defRPr/>
              </a:pPr>
              <a:r>
                <a:rPr lang="en-US" sz="1600" b="0" i="0" u="none" strike="noStrike" baseline="0">
                  <a:solidFill>
                    <a:sysClr val="windowText" lastClr="000000">
                      <a:lumMod val="65000"/>
                      <a:lumOff val="35000"/>
                    </a:sysClr>
                  </a:solidFill>
                  <a:latin typeface="Calibri" panose="020F0502020204030204"/>
                </a:rPr>
                <a:t>Current Ranking</a:t>
              </a:r>
            </a:p>
          </cx:txPr>
        </cx:title>
        <cx:tickLabels/>
        <cx:numFmt formatCode="General" sourceLinked="0"/>
        <cx:txPr>
          <a:bodyPr spcFirstLastPara="1" vertOverflow="ellipsis" horzOverflow="overflow" wrap="square" lIns="0" tIns="0" rIns="0" bIns="0" anchor="ctr" anchorCtr="1"/>
          <a:lstStyle/>
          <a:p>
            <a:pPr algn="ctr" rtl="0">
              <a:defRPr sz="1600"/>
            </a:pPr>
            <a:endParaRPr lang="en-US" sz="1600" b="0" i="0" u="none" strike="noStrike" baseline="0">
              <a:solidFill>
                <a:sysClr val="windowText" lastClr="000000">
                  <a:lumMod val="65000"/>
                  <a:lumOff val="35000"/>
                </a:sysClr>
              </a:solidFill>
              <a:latin typeface="Calibri" panose="020F0502020204030204"/>
            </a:endParaRPr>
          </a:p>
        </cx:txPr>
      </cx:axis>
      <cx:axis id="1">
        <cx:valScaling/>
        <cx:title>
          <cx:tx>
            <cx:txData>
              <cx:v>Frequency</cx:v>
            </cx:txData>
          </cx:tx>
          <cx:txPr>
            <a:bodyPr spcFirstLastPara="1" vertOverflow="ellipsis" horzOverflow="overflow" wrap="square" lIns="0" tIns="0" rIns="0" bIns="0" anchor="ctr" anchorCtr="1"/>
            <a:lstStyle/>
            <a:p>
              <a:pPr algn="ctr" rtl="0">
                <a:defRPr/>
              </a:pPr>
              <a:r>
                <a:rPr lang="en-US" sz="1600" b="0" i="0" u="none" strike="noStrike" baseline="0">
                  <a:solidFill>
                    <a:sysClr val="windowText" lastClr="000000">
                      <a:lumMod val="65000"/>
                      <a:lumOff val="35000"/>
                    </a:sysClr>
                  </a:solidFill>
                  <a:latin typeface="Calibri" panose="020F0502020204030204"/>
                </a:rPr>
                <a:t>Frequency</a:t>
              </a:r>
            </a:p>
          </cx:txPr>
        </cx:title>
        <cx:majorGridlines>
          <cx:spPr>
            <a:ln>
              <a:noFill/>
            </a:ln>
          </cx:spPr>
        </cx:majorGridlines>
        <cx:tickLabels/>
        <cx:txPr>
          <a:bodyPr spcFirstLastPara="1" vertOverflow="ellipsis" horzOverflow="overflow" wrap="square" lIns="0" tIns="0" rIns="0" bIns="0" anchor="ctr" anchorCtr="1"/>
          <a:lstStyle/>
          <a:p>
            <a:pPr algn="ctr" rtl="0">
              <a:defRPr sz="1600"/>
            </a:pPr>
            <a:endParaRPr lang="en-US" sz="1600" b="0" i="0" u="none" strike="noStrike" baseline="0">
              <a:solidFill>
                <a:sysClr val="windowText" lastClr="000000">
                  <a:lumMod val="65000"/>
                  <a:lumOff val="35000"/>
                </a:sysClr>
              </a:solidFill>
              <a:latin typeface="Calibri" panose="020F0502020204030204"/>
            </a:endParaRPr>
          </a:p>
        </cx:txPr>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CA2B4B0-74F9-4806-AF98-D584C8554AC8}" type="doc">
      <dgm:prSet loTypeId="urn:microsoft.com/office/officeart/2005/8/layout/gear1" loCatId="process" qsTypeId="urn:microsoft.com/office/officeart/2005/8/quickstyle/simple2" qsCatId="simple" csTypeId="urn:microsoft.com/office/officeart/2005/8/colors/accent1_5" csCatId="accent1"/>
      <dgm:spPr/>
      <dgm:t>
        <a:bodyPr/>
        <a:lstStyle/>
        <a:p>
          <a:endParaRPr lang="en-GB"/>
        </a:p>
      </dgm:t>
    </dgm:pt>
    <dgm:pt modelId="{C043BCED-B9E9-4B94-9203-8751CAEAD4D8}">
      <dgm:prSet/>
      <dgm:spPr/>
      <dgm:t>
        <a:bodyPr/>
        <a:lstStyle/>
        <a:p>
          <a:r>
            <a:rPr lang="en-GB"/>
            <a:t>Action video games</a:t>
          </a:r>
        </a:p>
      </dgm:t>
    </dgm:pt>
    <dgm:pt modelId="{AAAAA73E-E288-4802-84E5-13D843D9E8E7}" type="parTrans" cxnId="{986FC8E1-C976-4503-8156-AB50ADB25684}">
      <dgm:prSet/>
      <dgm:spPr/>
      <dgm:t>
        <a:bodyPr/>
        <a:lstStyle/>
        <a:p>
          <a:endParaRPr lang="en-GB"/>
        </a:p>
      </dgm:t>
    </dgm:pt>
    <dgm:pt modelId="{84F41E01-787D-4365-AB80-682121DBD4C3}" type="sibTrans" cxnId="{986FC8E1-C976-4503-8156-AB50ADB25684}">
      <dgm:prSet/>
      <dgm:spPr/>
      <dgm:t>
        <a:bodyPr/>
        <a:lstStyle/>
        <a:p>
          <a:endParaRPr lang="en-GB"/>
        </a:p>
      </dgm:t>
    </dgm:pt>
    <dgm:pt modelId="{54933F0C-5AAA-4A90-81BF-4E769F2C54EC}">
      <dgm:prSet/>
      <dgm:spPr/>
      <dgm:t>
        <a:bodyPr/>
        <a:lstStyle/>
        <a:p>
          <a:r>
            <a:rPr lang="en-GB"/>
            <a:t>Cognition</a:t>
          </a:r>
        </a:p>
      </dgm:t>
    </dgm:pt>
    <dgm:pt modelId="{766861ED-8F65-4930-97DF-53E332FF9680}" type="parTrans" cxnId="{3A6DF724-1B85-4D37-95FE-DC7CB7CB5703}">
      <dgm:prSet/>
      <dgm:spPr/>
      <dgm:t>
        <a:bodyPr/>
        <a:lstStyle/>
        <a:p>
          <a:endParaRPr lang="en-GB"/>
        </a:p>
      </dgm:t>
    </dgm:pt>
    <dgm:pt modelId="{D12AA2D2-9EFE-4D0B-9778-60713DBD0143}" type="sibTrans" cxnId="{3A6DF724-1B85-4D37-95FE-DC7CB7CB5703}">
      <dgm:prSet/>
      <dgm:spPr/>
      <dgm:t>
        <a:bodyPr/>
        <a:lstStyle/>
        <a:p>
          <a:endParaRPr lang="en-GB"/>
        </a:p>
      </dgm:t>
    </dgm:pt>
    <dgm:pt modelId="{99408DF6-8146-4DE6-858A-8CECD3EF53F1}">
      <dgm:prSet/>
      <dgm:spPr/>
      <dgm:t>
        <a:bodyPr/>
        <a:lstStyle/>
        <a:p>
          <a:r>
            <a:rPr lang="en-GB"/>
            <a:t>Expertise</a:t>
          </a:r>
        </a:p>
      </dgm:t>
    </dgm:pt>
    <dgm:pt modelId="{0CC2E18B-F9FC-46DB-AD83-A4640C896974}" type="parTrans" cxnId="{6D9F76C9-D77D-47CB-B947-58B2A67E1CA9}">
      <dgm:prSet/>
      <dgm:spPr/>
      <dgm:t>
        <a:bodyPr/>
        <a:lstStyle/>
        <a:p>
          <a:endParaRPr lang="en-GB"/>
        </a:p>
      </dgm:t>
    </dgm:pt>
    <dgm:pt modelId="{3936221C-605A-4AF3-A239-60FCEA0A24D6}" type="sibTrans" cxnId="{6D9F76C9-D77D-47CB-B947-58B2A67E1CA9}">
      <dgm:prSet/>
      <dgm:spPr/>
      <dgm:t>
        <a:bodyPr/>
        <a:lstStyle/>
        <a:p>
          <a:endParaRPr lang="en-GB"/>
        </a:p>
      </dgm:t>
    </dgm:pt>
    <dgm:pt modelId="{159E1D3D-0CCC-40F1-BD63-DDE4AD47B814}" type="pres">
      <dgm:prSet presAssocID="{7CA2B4B0-74F9-4806-AF98-D584C8554AC8}" presName="composite" presStyleCnt="0">
        <dgm:presLayoutVars>
          <dgm:chMax val="3"/>
          <dgm:animLvl val="lvl"/>
          <dgm:resizeHandles val="exact"/>
        </dgm:presLayoutVars>
      </dgm:prSet>
      <dgm:spPr/>
    </dgm:pt>
    <dgm:pt modelId="{35B8BC79-B8CC-4FB0-A21A-3B3D1DFFCC51}" type="pres">
      <dgm:prSet presAssocID="{C043BCED-B9E9-4B94-9203-8751CAEAD4D8}" presName="gear1" presStyleLbl="node1" presStyleIdx="0" presStyleCnt="3">
        <dgm:presLayoutVars>
          <dgm:chMax val="1"/>
          <dgm:bulletEnabled val="1"/>
        </dgm:presLayoutVars>
      </dgm:prSet>
      <dgm:spPr/>
    </dgm:pt>
    <dgm:pt modelId="{D4CD6BE4-E293-4B82-A996-B13B1DD08E7C}" type="pres">
      <dgm:prSet presAssocID="{C043BCED-B9E9-4B94-9203-8751CAEAD4D8}" presName="gear1srcNode" presStyleLbl="node1" presStyleIdx="0" presStyleCnt="3"/>
      <dgm:spPr/>
    </dgm:pt>
    <dgm:pt modelId="{EDE22E46-4CE9-4332-A5BA-8D783A55B857}" type="pres">
      <dgm:prSet presAssocID="{C043BCED-B9E9-4B94-9203-8751CAEAD4D8}" presName="gear1dstNode" presStyleLbl="node1" presStyleIdx="0" presStyleCnt="3"/>
      <dgm:spPr/>
    </dgm:pt>
    <dgm:pt modelId="{C79DB3ED-562E-48B7-914A-4EAAA6C01389}" type="pres">
      <dgm:prSet presAssocID="{54933F0C-5AAA-4A90-81BF-4E769F2C54EC}" presName="gear2" presStyleLbl="node1" presStyleIdx="1" presStyleCnt="3">
        <dgm:presLayoutVars>
          <dgm:chMax val="1"/>
          <dgm:bulletEnabled val="1"/>
        </dgm:presLayoutVars>
      </dgm:prSet>
      <dgm:spPr/>
    </dgm:pt>
    <dgm:pt modelId="{02E1CFF8-1E5D-400A-A426-20EF673AEDCA}" type="pres">
      <dgm:prSet presAssocID="{54933F0C-5AAA-4A90-81BF-4E769F2C54EC}" presName="gear2srcNode" presStyleLbl="node1" presStyleIdx="1" presStyleCnt="3"/>
      <dgm:spPr/>
    </dgm:pt>
    <dgm:pt modelId="{B04593EF-9EA1-43D9-AE18-5EA68A538501}" type="pres">
      <dgm:prSet presAssocID="{54933F0C-5AAA-4A90-81BF-4E769F2C54EC}" presName="gear2dstNode" presStyleLbl="node1" presStyleIdx="1" presStyleCnt="3"/>
      <dgm:spPr/>
    </dgm:pt>
    <dgm:pt modelId="{49DA86C1-C493-4E87-9DE8-B80CC30C5F65}" type="pres">
      <dgm:prSet presAssocID="{99408DF6-8146-4DE6-858A-8CECD3EF53F1}" presName="gear3" presStyleLbl="node1" presStyleIdx="2" presStyleCnt="3"/>
      <dgm:spPr/>
    </dgm:pt>
    <dgm:pt modelId="{C295F380-E179-4E5C-A4BF-104A5C8230E3}" type="pres">
      <dgm:prSet presAssocID="{99408DF6-8146-4DE6-858A-8CECD3EF53F1}" presName="gear3tx" presStyleLbl="node1" presStyleIdx="2" presStyleCnt="3">
        <dgm:presLayoutVars>
          <dgm:chMax val="1"/>
          <dgm:bulletEnabled val="1"/>
        </dgm:presLayoutVars>
      </dgm:prSet>
      <dgm:spPr/>
    </dgm:pt>
    <dgm:pt modelId="{C8E2CBC4-2032-4D5A-81D5-DEE4757EE0F4}" type="pres">
      <dgm:prSet presAssocID="{99408DF6-8146-4DE6-858A-8CECD3EF53F1}" presName="gear3srcNode" presStyleLbl="node1" presStyleIdx="2" presStyleCnt="3"/>
      <dgm:spPr/>
    </dgm:pt>
    <dgm:pt modelId="{A92390EC-7CAC-4C92-8ACA-45446F825C3A}" type="pres">
      <dgm:prSet presAssocID="{99408DF6-8146-4DE6-858A-8CECD3EF53F1}" presName="gear3dstNode" presStyleLbl="node1" presStyleIdx="2" presStyleCnt="3"/>
      <dgm:spPr/>
    </dgm:pt>
    <dgm:pt modelId="{7A4FA406-FB50-47F7-AD39-BFED5982443A}" type="pres">
      <dgm:prSet presAssocID="{84F41E01-787D-4365-AB80-682121DBD4C3}" presName="connector1" presStyleLbl="sibTrans2D1" presStyleIdx="0" presStyleCnt="3"/>
      <dgm:spPr/>
    </dgm:pt>
    <dgm:pt modelId="{333B40AF-B894-43F5-B50E-1525CB78E923}" type="pres">
      <dgm:prSet presAssocID="{D12AA2D2-9EFE-4D0B-9778-60713DBD0143}" presName="connector2" presStyleLbl="sibTrans2D1" presStyleIdx="1" presStyleCnt="3"/>
      <dgm:spPr/>
    </dgm:pt>
    <dgm:pt modelId="{A6EA08E7-BB69-43A7-9FA0-410E9792193C}" type="pres">
      <dgm:prSet presAssocID="{3936221C-605A-4AF3-A239-60FCEA0A24D6}" presName="connector3" presStyleLbl="sibTrans2D1" presStyleIdx="2" presStyleCnt="3"/>
      <dgm:spPr/>
    </dgm:pt>
  </dgm:ptLst>
  <dgm:cxnLst>
    <dgm:cxn modelId="{D3FE250B-39BC-44D3-9AAB-0239F81E9316}" type="presOf" srcId="{D12AA2D2-9EFE-4D0B-9778-60713DBD0143}" destId="{333B40AF-B894-43F5-B50E-1525CB78E923}" srcOrd="0" destOrd="0" presId="urn:microsoft.com/office/officeart/2005/8/layout/gear1"/>
    <dgm:cxn modelId="{DECAD70C-D1BB-400B-A999-FC455462AF9E}" type="presOf" srcId="{99408DF6-8146-4DE6-858A-8CECD3EF53F1}" destId="{49DA86C1-C493-4E87-9DE8-B80CC30C5F65}" srcOrd="0" destOrd="0" presId="urn:microsoft.com/office/officeart/2005/8/layout/gear1"/>
    <dgm:cxn modelId="{236B9E17-8752-4994-8D28-2B60DFE34FCF}" type="presOf" srcId="{99408DF6-8146-4DE6-858A-8CECD3EF53F1}" destId="{C295F380-E179-4E5C-A4BF-104A5C8230E3}" srcOrd="1" destOrd="0" presId="urn:microsoft.com/office/officeart/2005/8/layout/gear1"/>
    <dgm:cxn modelId="{3A6DF724-1B85-4D37-95FE-DC7CB7CB5703}" srcId="{7CA2B4B0-74F9-4806-AF98-D584C8554AC8}" destId="{54933F0C-5AAA-4A90-81BF-4E769F2C54EC}" srcOrd="1" destOrd="0" parTransId="{766861ED-8F65-4930-97DF-53E332FF9680}" sibTransId="{D12AA2D2-9EFE-4D0B-9778-60713DBD0143}"/>
    <dgm:cxn modelId="{47A0E127-1F2F-4F01-B597-95D5942A9E38}" type="presOf" srcId="{7CA2B4B0-74F9-4806-AF98-D584C8554AC8}" destId="{159E1D3D-0CCC-40F1-BD63-DDE4AD47B814}" srcOrd="0" destOrd="0" presId="urn:microsoft.com/office/officeart/2005/8/layout/gear1"/>
    <dgm:cxn modelId="{7D26F13F-F1F8-497C-BE53-AE90451E144B}" type="presOf" srcId="{84F41E01-787D-4365-AB80-682121DBD4C3}" destId="{7A4FA406-FB50-47F7-AD39-BFED5982443A}" srcOrd="0" destOrd="0" presId="urn:microsoft.com/office/officeart/2005/8/layout/gear1"/>
    <dgm:cxn modelId="{482CF860-9761-432B-BF5A-8F1865F75D81}" type="presOf" srcId="{99408DF6-8146-4DE6-858A-8CECD3EF53F1}" destId="{C8E2CBC4-2032-4D5A-81D5-DEE4757EE0F4}" srcOrd="2" destOrd="0" presId="urn:microsoft.com/office/officeart/2005/8/layout/gear1"/>
    <dgm:cxn modelId="{AC723D42-4572-4FC1-B1FB-C75EF8DE2A07}" type="presOf" srcId="{C043BCED-B9E9-4B94-9203-8751CAEAD4D8}" destId="{35B8BC79-B8CC-4FB0-A21A-3B3D1DFFCC51}" srcOrd="0" destOrd="0" presId="urn:microsoft.com/office/officeart/2005/8/layout/gear1"/>
    <dgm:cxn modelId="{FED1F86E-EBCA-41D5-9215-57F394DFF204}" type="presOf" srcId="{C043BCED-B9E9-4B94-9203-8751CAEAD4D8}" destId="{EDE22E46-4CE9-4332-A5BA-8D783A55B857}" srcOrd="2" destOrd="0" presId="urn:microsoft.com/office/officeart/2005/8/layout/gear1"/>
    <dgm:cxn modelId="{6003DC76-690F-4AAB-A5F2-C2832E9ECBC6}" type="presOf" srcId="{99408DF6-8146-4DE6-858A-8CECD3EF53F1}" destId="{A92390EC-7CAC-4C92-8ACA-45446F825C3A}" srcOrd="3" destOrd="0" presId="urn:microsoft.com/office/officeart/2005/8/layout/gear1"/>
    <dgm:cxn modelId="{17F0FD81-3F61-440A-BA93-A32479D2C59A}" type="presOf" srcId="{3936221C-605A-4AF3-A239-60FCEA0A24D6}" destId="{A6EA08E7-BB69-43A7-9FA0-410E9792193C}" srcOrd="0" destOrd="0" presId="urn:microsoft.com/office/officeart/2005/8/layout/gear1"/>
    <dgm:cxn modelId="{25594C8E-E483-48C9-95BF-238D4B204288}" type="presOf" srcId="{54933F0C-5AAA-4A90-81BF-4E769F2C54EC}" destId="{B04593EF-9EA1-43D9-AE18-5EA68A538501}" srcOrd="2" destOrd="0" presId="urn:microsoft.com/office/officeart/2005/8/layout/gear1"/>
    <dgm:cxn modelId="{6D9F76C9-D77D-47CB-B947-58B2A67E1CA9}" srcId="{7CA2B4B0-74F9-4806-AF98-D584C8554AC8}" destId="{99408DF6-8146-4DE6-858A-8CECD3EF53F1}" srcOrd="2" destOrd="0" parTransId="{0CC2E18B-F9FC-46DB-AD83-A4640C896974}" sibTransId="{3936221C-605A-4AF3-A239-60FCEA0A24D6}"/>
    <dgm:cxn modelId="{D4B5C2CF-3B33-4A70-9B9F-07D3CFE8AD59}" type="presOf" srcId="{54933F0C-5AAA-4A90-81BF-4E769F2C54EC}" destId="{C79DB3ED-562E-48B7-914A-4EAAA6C01389}" srcOrd="0" destOrd="0" presId="urn:microsoft.com/office/officeart/2005/8/layout/gear1"/>
    <dgm:cxn modelId="{986FC8E1-C976-4503-8156-AB50ADB25684}" srcId="{7CA2B4B0-74F9-4806-AF98-D584C8554AC8}" destId="{C043BCED-B9E9-4B94-9203-8751CAEAD4D8}" srcOrd="0" destOrd="0" parTransId="{AAAAA73E-E288-4802-84E5-13D843D9E8E7}" sibTransId="{84F41E01-787D-4365-AB80-682121DBD4C3}"/>
    <dgm:cxn modelId="{6F93C6F6-51CF-4BD5-BAF5-2E0519730D07}" type="presOf" srcId="{C043BCED-B9E9-4B94-9203-8751CAEAD4D8}" destId="{D4CD6BE4-E293-4B82-A996-B13B1DD08E7C}" srcOrd="1" destOrd="0" presId="urn:microsoft.com/office/officeart/2005/8/layout/gear1"/>
    <dgm:cxn modelId="{E8883FFE-62D2-464C-B4D2-1A92BEB3E444}" type="presOf" srcId="{54933F0C-5AAA-4A90-81BF-4E769F2C54EC}" destId="{02E1CFF8-1E5D-400A-A426-20EF673AEDCA}" srcOrd="1" destOrd="0" presId="urn:microsoft.com/office/officeart/2005/8/layout/gear1"/>
    <dgm:cxn modelId="{48DCB2CF-5FAF-4B45-881A-09FC28F114CC}" type="presParOf" srcId="{159E1D3D-0CCC-40F1-BD63-DDE4AD47B814}" destId="{35B8BC79-B8CC-4FB0-A21A-3B3D1DFFCC51}" srcOrd="0" destOrd="0" presId="urn:microsoft.com/office/officeart/2005/8/layout/gear1"/>
    <dgm:cxn modelId="{22F16B7F-BC6E-49DE-9FB8-1C0FC0A87C2F}" type="presParOf" srcId="{159E1D3D-0CCC-40F1-BD63-DDE4AD47B814}" destId="{D4CD6BE4-E293-4B82-A996-B13B1DD08E7C}" srcOrd="1" destOrd="0" presId="urn:microsoft.com/office/officeart/2005/8/layout/gear1"/>
    <dgm:cxn modelId="{836543EC-6A87-4EF5-BA5C-0E60BDEA35B6}" type="presParOf" srcId="{159E1D3D-0CCC-40F1-BD63-DDE4AD47B814}" destId="{EDE22E46-4CE9-4332-A5BA-8D783A55B857}" srcOrd="2" destOrd="0" presId="urn:microsoft.com/office/officeart/2005/8/layout/gear1"/>
    <dgm:cxn modelId="{9A67E529-F37A-42C7-A073-10CF96DFB2CC}" type="presParOf" srcId="{159E1D3D-0CCC-40F1-BD63-DDE4AD47B814}" destId="{C79DB3ED-562E-48B7-914A-4EAAA6C01389}" srcOrd="3" destOrd="0" presId="urn:microsoft.com/office/officeart/2005/8/layout/gear1"/>
    <dgm:cxn modelId="{544B51B8-8FEF-4213-9CE5-1A9CD388EFEF}" type="presParOf" srcId="{159E1D3D-0CCC-40F1-BD63-DDE4AD47B814}" destId="{02E1CFF8-1E5D-400A-A426-20EF673AEDCA}" srcOrd="4" destOrd="0" presId="urn:microsoft.com/office/officeart/2005/8/layout/gear1"/>
    <dgm:cxn modelId="{5E8BD666-5A03-49C4-B942-556DBBB3A0C0}" type="presParOf" srcId="{159E1D3D-0CCC-40F1-BD63-DDE4AD47B814}" destId="{B04593EF-9EA1-43D9-AE18-5EA68A538501}" srcOrd="5" destOrd="0" presId="urn:microsoft.com/office/officeart/2005/8/layout/gear1"/>
    <dgm:cxn modelId="{0DD7BD8E-2CD6-428C-B677-A023B8EEA9EF}" type="presParOf" srcId="{159E1D3D-0CCC-40F1-BD63-DDE4AD47B814}" destId="{49DA86C1-C493-4E87-9DE8-B80CC30C5F65}" srcOrd="6" destOrd="0" presId="urn:microsoft.com/office/officeart/2005/8/layout/gear1"/>
    <dgm:cxn modelId="{4ED7E7E7-DA1D-43EE-9C52-9B3F37A6C93A}" type="presParOf" srcId="{159E1D3D-0CCC-40F1-BD63-DDE4AD47B814}" destId="{C295F380-E179-4E5C-A4BF-104A5C8230E3}" srcOrd="7" destOrd="0" presId="urn:microsoft.com/office/officeart/2005/8/layout/gear1"/>
    <dgm:cxn modelId="{7DCF2FAA-7D64-44D7-A65A-327871C2E80C}" type="presParOf" srcId="{159E1D3D-0CCC-40F1-BD63-DDE4AD47B814}" destId="{C8E2CBC4-2032-4D5A-81D5-DEE4757EE0F4}" srcOrd="8" destOrd="0" presId="urn:microsoft.com/office/officeart/2005/8/layout/gear1"/>
    <dgm:cxn modelId="{3E6D7006-8A1B-4643-A1D8-675C1FA73B63}" type="presParOf" srcId="{159E1D3D-0CCC-40F1-BD63-DDE4AD47B814}" destId="{A92390EC-7CAC-4C92-8ACA-45446F825C3A}" srcOrd="9" destOrd="0" presId="urn:microsoft.com/office/officeart/2005/8/layout/gear1"/>
    <dgm:cxn modelId="{F9F85450-3B40-463C-AA2E-C9A250C9C8D5}" type="presParOf" srcId="{159E1D3D-0CCC-40F1-BD63-DDE4AD47B814}" destId="{7A4FA406-FB50-47F7-AD39-BFED5982443A}" srcOrd="10" destOrd="0" presId="urn:microsoft.com/office/officeart/2005/8/layout/gear1"/>
    <dgm:cxn modelId="{C02AA78E-1671-4A40-9D8C-C7FE1CD0E283}" type="presParOf" srcId="{159E1D3D-0CCC-40F1-BD63-DDE4AD47B814}" destId="{333B40AF-B894-43F5-B50E-1525CB78E923}" srcOrd="11" destOrd="0" presId="urn:microsoft.com/office/officeart/2005/8/layout/gear1"/>
    <dgm:cxn modelId="{2DD2E6D4-CA13-43E0-9F96-2802CD7A7073}" type="presParOf" srcId="{159E1D3D-0CCC-40F1-BD63-DDE4AD47B814}" destId="{A6EA08E7-BB69-43A7-9FA0-410E9792193C}" srcOrd="12" destOrd="0" presId="urn:microsoft.com/office/officeart/2005/8/layout/gear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B4CBC1A-433D-4E6D-BE43-AE6AD23670C6}" type="doc">
      <dgm:prSet loTypeId="urn:microsoft.com/office/officeart/2005/8/layout/orgChart1" loCatId="hierarchy" qsTypeId="urn:microsoft.com/office/officeart/2005/8/quickstyle/simple1" qsCatId="simple" csTypeId="urn:microsoft.com/office/officeart/2005/8/colors/colorful1" csCatId="colorful" phldr="1"/>
      <dgm:spPr/>
      <dgm:t>
        <a:bodyPr/>
        <a:lstStyle/>
        <a:p>
          <a:endParaRPr lang="en-US"/>
        </a:p>
      </dgm:t>
    </dgm:pt>
    <dgm:pt modelId="{A00939A4-E53C-433A-98F3-89E4DF2E5C34}">
      <dgm:prSet/>
      <dgm:spPr/>
      <dgm:t>
        <a:bodyPr/>
        <a:lstStyle/>
        <a:p>
          <a:r>
            <a:rPr lang="en-GB" dirty="0"/>
            <a:t>Stricter definitions of AVGs </a:t>
          </a:r>
          <a:endParaRPr lang="en-US" dirty="0"/>
        </a:p>
      </dgm:t>
    </dgm:pt>
    <dgm:pt modelId="{0491FDED-BE54-4F29-BE24-D96D199604F1}" type="parTrans" cxnId="{AF25C840-73AD-43C5-AB8C-BCF6F8CB8BB4}">
      <dgm:prSet/>
      <dgm:spPr/>
      <dgm:t>
        <a:bodyPr/>
        <a:lstStyle/>
        <a:p>
          <a:endParaRPr lang="en-US"/>
        </a:p>
      </dgm:t>
    </dgm:pt>
    <dgm:pt modelId="{9F1D7073-A411-41CF-BC33-F8163C8C777A}" type="sibTrans" cxnId="{AF25C840-73AD-43C5-AB8C-BCF6F8CB8BB4}">
      <dgm:prSet/>
      <dgm:spPr/>
      <dgm:t>
        <a:bodyPr/>
        <a:lstStyle/>
        <a:p>
          <a:endParaRPr lang="en-US"/>
        </a:p>
      </dgm:t>
    </dgm:pt>
    <dgm:pt modelId="{E47688F6-4600-40F7-B2B1-9B410BDCFF67}">
      <dgm:prSet/>
      <dgm:spPr/>
      <dgm:t>
        <a:bodyPr/>
        <a:lstStyle/>
        <a:p>
          <a:r>
            <a:rPr lang="en-GB" dirty="0"/>
            <a:t>Measure of AVG expertise</a:t>
          </a:r>
          <a:endParaRPr lang="en-US" dirty="0"/>
        </a:p>
      </dgm:t>
    </dgm:pt>
    <dgm:pt modelId="{CC5CE200-EAA0-48E2-922A-C78D87E7C3F6}" type="parTrans" cxnId="{AE79B88C-32AB-4639-A1F3-793DE4E67F1C}">
      <dgm:prSet/>
      <dgm:spPr/>
      <dgm:t>
        <a:bodyPr/>
        <a:lstStyle/>
        <a:p>
          <a:endParaRPr lang="en-US"/>
        </a:p>
      </dgm:t>
    </dgm:pt>
    <dgm:pt modelId="{C1F52B10-DC45-492C-B9FB-7177EDB3876A}" type="sibTrans" cxnId="{AE79B88C-32AB-4639-A1F3-793DE4E67F1C}">
      <dgm:prSet/>
      <dgm:spPr/>
      <dgm:t>
        <a:bodyPr/>
        <a:lstStyle/>
        <a:p>
          <a:endParaRPr lang="en-US"/>
        </a:p>
      </dgm:t>
    </dgm:pt>
    <dgm:pt modelId="{3DDADF18-4F7E-4C61-AC72-27C988434303}">
      <dgm:prSet/>
      <dgm:spPr/>
      <dgm:t>
        <a:bodyPr/>
        <a:lstStyle/>
        <a:p>
          <a:r>
            <a:rPr lang="en-GB" dirty="0"/>
            <a:t>Larger and more diverse samples </a:t>
          </a:r>
          <a:endParaRPr lang="en-US" dirty="0"/>
        </a:p>
      </dgm:t>
    </dgm:pt>
    <dgm:pt modelId="{46204BEA-6F66-47F6-BA5C-FF3A2DDCE2F7}" type="parTrans" cxnId="{1ADACFE8-2108-459A-AC9D-B066EAE3ACB2}">
      <dgm:prSet/>
      <dgm:spPr/>
      <dgm:t>
        <a:bodyPr/>
        <a:lstStyle/>
        <a:p>
          <a:endParaRPr lang="en-US"/>
        </a:p>
      </dgm:t>
    </dgm:pt>
    <dgm:pt modelId="{DB0B55D2-1D26-47A7-8DFB-B8AD8E2AC6E8}" type="sibTrans" cxnId="{1ADACFE8-2108-459A-AC9D-B066EAE3ACB2}">
      <dgm:prSet/>
      <dgm:spPr/>
      <dgm:t>
        <a:bodyPr/>
        <a:lstStyle/>
        <a:p>
          <a:endParaRPr lang="en-US"/>
        </a:p>
      </dgm:t>
    </dgm:pt>
    <dgm:pt modelId="{1C869F14-7092-45BD-9564-1FB4E8E023BD}">
      <dgm:prSet/>
      <dgm:spPr/>
      <dgm:t>
        <a:bodyPr/>
        <a:lstStyle/>
        <a:p>
          <a:r>
            <a:rPr lang="en-GB" dirty="0"/>
            <a:t>Longer training or more expertise</a:t>
          </a:r>
          <a:endParaRPr lang="en-US" dirty="0"/>
        </a:p>
      </dgm:t>
    </dgm:pt>
    <dgm:pt modelId="{8B236072-BC2C-40DA-9FF0-5DC7399B7B92}" type="parTrans" cxnId="{8730E8E1-2D97-4716-B657-C47B7571A284}">
      <dgm:prSet/>
      <dgm:spPr/>
      <dgm:t>
        <a:bodyPr/>
        <a:lstStyle/>
        <a:p>
          <a:endParaRPr lang="en-US"/>
        </a:p>
      </dgm:t>
    </dgm:pt>
    <dgm:pt modelId="{386E390F-5DE4-42FF-8CAE-4CB174ACC2C1}" type="sibTrans" cxnId="{8730E8E1-2D97-4716-B657-C47B7571A284}">
      <dgm:prSet/>
      <dgm:spPr/>
      <dgm:t>
        <a:bodyPr/>
        <a:lstStyle/>
        <a:p>
          <a:endParaRPr lang="en-US"/>
        </a:p>
      </dgm:t>
    </dgm:pt>
    <dgm:pt modelId="{3256F708-261F-49E6-8950-C558F05BD60F}">
      <dgm:prSet/>
      <dgm:spPr/>
      <dgm:t>
        <a:bodyPr/>
        <a:lstStyle/>
        <a:p>
          <a:r>
            <a:rPr lang="en-GB" dirty="0"/>
            <a:t>Counter-Strike (CS)</a:t>
          </a:r>
        </a:p>
      </dgm:t>
    </dgm:pt>
    <dgm:pt modelId="{76CFACEC-4687-4128-9D51-2382582244BE}" type="parTrans" cxnId="{5EEDFDE4-8416-41FA-A7E6-98156502AD59}">
      <dgm:prSet/>
      <dgm:spPr/>
      <dgm:t>
        <a:bodyPr/>
        <a:lstStyle/>
        <a:p>
          <a:endParaRPr lang="en-GB"/>
        </a:p>
      </dgm:t>
    </dgm:pt>
    <dgm:pt modelId="{FF3EE8B3-B9EC-493F-B947-48374180A727}" type="sibTrans" cxnId="{5EEDFDE4-8416-41FA-A7E6-98156502AD59}">
      <dgm:prSet/>
      <dgm:spPr/>
      <dgm:t>
        <a:bodyPr/>
        <a:lstStyle/>
        <a:p>
          <a:endParaRPr lang="en-GB"/>
        </a:p>
      </dgm:t>
    </dgm:pt>
    <dgm:pt modelId="{443EDCF0-F9A8-4672-B26C-CD1F0DF660D8}">
      <dgm:prSet/>
      <dgm:spPr/>
      <dgm:t>
        <a:bodyPr/>
        <a:lstStyle/>
        <a:p>
          <a:r>
            <a:rPr lang="en-GB" dirty="0"/>
            <a:t>How to measure expertise?</a:t>
          </a:r>
        </a:p>
      </dgm:t>
    </dgm:pt>
    <dgm:pt modelId="{7B54EBB9-B07B-4DD2-8DBD-D7EE2FD18081}" type="parTrans" cxnId="{0854E7EC-C7C6-411D-9F75-B6736721FF69}">
      <dgm:prSet/>
      <dgm:spPr/>
      <dgm:t>
        <a:bodyPr/>
        <a:lstStyle/>
        <a:p>
          <a:endParaRPr lang="en-GB"/>
        </a:p>
      </dgm:t>
    </dgm:pt>
    <dgm:pt modelId="{909299ED-DF47-4DF6-9B32-B97DC7659C3B}" type="sibTrans" cxnId="{0854E7EC-C7C6-411D-9F75-B6736721FF69}">
      <dgm:prSet/>
      <dgm:spPr/>
      <dgm:t>
        <a:bodyPr/>
        <a:lstStyle/>
        <a:p>
          <a:endParaRPr lang="en-GB"/>
        </a:p>
      </dgm:t>
    </dgm:pt>
    <dgm:pt modelId="{0819688E-5434-4A32-B9DC-1D47EE4AFD48}">
      <dgm:prSet/>
      <dgm:spPr/>
      <dgm:t>
        <a:bodyPr/>
        <a:lstStyle/>
        <a:p>
          <a:r>
            <a:rPr lang="en-GB" dirty="0"/>
            <a:t>N = 250+</a:t>
          </a:r>
        </a:p>
      </dgm:t>
    </dgm:pt>
    <dgm:pt modelId="{1875D800-B80C-4D00-9BFB-C36ADFD6D0EB}" type="parTrans" cxnId="{BA6C6B62-AE35-4E00-8542-704303046BA8}">
      <dgm:prSet/>
      <dgm:spPr/>
      <dgm:t>
        <a:bodyPr/>
        <a:lstStyle/>
        <a:p>
          <a:endParaRPr lang="en-GB"/>
        </a:p>
      </dgm:t>
    </dgm:pt>
    <dgm:pt modelId="{6CB9C42F-4C4B-4AD9-802D-6C7CC315FDF2}" type="sibTrans" cxnId="{BA6C6B62-AE35-4E00-8542-704303046BA8}">
      <dgm:prSet/>
      <dgm:spPr/>
      <dgm:t>
        <a:bodyPr/>
        <a:lstStyle/>
        <a:p>
          <a:endParaRPr lang="en-GB"/>
        </a:p>
      </dgm:t>
    </dgm:pt>
    <dgm:pt modelId="{EF0B3DA3-2293-4AB0-AF21-60D1C6280175}">
      <dgm:prSet/>
      <dgm:spPr/>
      <dgm:t>
        <a:bodyPr/>
        <a:lstStyle/>
        <a:p>
          <a:r>
            <a:rPr lang="en-GB" dirty="0"/>
            <a:t>10 to 10,000 total hours</a:t>
          </a:r>
        </a:p>
      </dgm:t>
    </dgm:pt>
    <dgm:pt modelId="{15F99358-C655-433F-9915-E98FB8ACC8DD}" type="parTrans" cxnId="{16534E5F-1129-4650-91BF-1A490F42C256}">
      <dgm:prSet/>
      <dgm:spPr/>
      <dgm:t>
        <a:bodyPr/>
        <a:lstStyle/>
        <a:p>
          <a:endParaRPr lang="en-GB"/>
        </a:p>
      </dgm:t>
    </dgm:pt>
    <dgm:pt modelId="{62FD7200-6C0A-408E-B757-7DB05B13588D}" type="sibTrans" cxnId="{16534E5F-1129-4650-91BF-1A490F42C256}">
      <dgm:prSet/>
      <dgm:spPr/>
      <dgm:t>
        <a:bodyPr/>
        <a:lstStyle/>
        <a:p>
          <a:endParaRPr lang="en-GB"/>
        </a:p>
      </dgm:t>
    </dgm:pt>
    <dgm:pt modelId="{CA1D2916-F553-40F8-AB88-9A41E8D6C317}" type="pres">
      <dgm:prSet presAssocID="{BB4CBC1A-433D-4E6D-BE43-AE6AD23670C6}" presName="hierChild1" presStyleCnt="0">
        <dgm:presLayoutVars>
          <dgm:orgChart val="1"/>
          <dgm:chPref val="1"/>
          <dgm:dir/>
          <dgm:animOne val="branch"/>
          <dgm:animLvl val="lvl"/>
          <dgm:resizeHandles/>
        </dgm:presLayoutVars>
      </dgm:prSet>
      <dgm:spPr/>
    </dgm:pt>
    <dgm:pt modelId="{2946C7EA-D085-40D0-8C6A-B72732D8CA3B}" type="pres">
      <dgm:prSet presAssocID="{A00939A4-E53C-433A-98F3-89E4DF2E5C34}" presName="hierRoot1" presStyleCnt="0">
        <dgm:presLayoutVars>
          <dgm:hierBranch val="init"/>
        </dgm:presLayoutVars>
      </dgm:prSet>
      <dgm:spPr/>
    </dgm:pt>
    <dgm:pt modelId="{EE13661E-DA58-4317-B25C-8FC3021AC856}" type="pres">
      <dgm:prSet presAssocID="{A00939A4-E53C-433A-98F3-89E4DF2E5C34}" presName="rootComposite1" presStyleCnt="0"/>
      <dgm:spPr/>
    </dgm:pt>
    <dgm:pt modelId="{0BFEC987-B66B-4A85-9A39-496C03E04A4C}" type="pres">
      <dgm:prSet presAssocID="{A00939A4-E53C-433A-98F3-89E4DF2E5C34}" presName="rootText1" presStyleLbl="node0" presStyleIdx="0" presStyleCnt="4">
        <dgm:presLayoutVars>
          <dgm:chPref val="3"/>
        </dgm:presLayoutVars>
      </dgm:prSet>
      <dgm:spPr/>
    </dgm:pt>
    <dgm:pt modelId="{F0DA672C-7158-4185-96EC-AACE07277743}" type="pres">
      <dgm:prSet presAssocID="{A00939A4-E53C-433A-98F3-89E4DF2E5C34}" presName="rootConnector1" presStyleLbl="node1" presStyleIdx="0" presStyleCnt="0"/>
      <dgm:spPr/>
    </dgm:pt>
    <dgm:pt modelId="{3AB9A590-0476-4446-A096-DCB171B074E5}" type="pres">
      <dgm:prSet presAssocID="{A00939A4-E53C-433A-98F3-89E4DF2E5C34}" presName="hierChild2" presStyleCnt="0"/>
      <dgm:spPr/>
    </dgm:pt>
    <dgm:pt modelId="{E3F1B8BC-ABC4-4A7A-B46C-23E2A2F8A4BE}" type="pres">
      <dgm:prSet presAssocID="{76CFACEC-4687-4128-9D51-2382582244BE}" presName="Name37" presStyleLbl="parChTrans1D2" presStyleIdx="0" presStyleCnt="4"/>
      <dgm:spPr/>
    </dgm:pt>
    <dgm:pt modelId="{AA03F56F-010C-4C6E-A37C-9588C014B5B1}" type="pres">
      <dgm:prSet presAssocID="{3256F708-261F-49E6-8950-C558F05BD60F}" presName="hierRoot2" presStyleCnt="0">
        <dgm:presLayoutVars>
          <dgm:hierBranch val="init"/>
        </dgm:presLayoutVars>
      </dgm:prSet>
      <dgm:spPr/>
    </dgm:pt>
    <dgm:pt modelId="{76DF2F87-CB76-49CC-8C55-90E5FB8935C5}" type="pres">
      <dgm:prSet presAssocID="{3256F708-261F-49E6-8950-C558F05BD60F}" presName="rootComposite" presStyleCnt="0"/>
      <dgm:spPr/>
    </dgm:pt>
    <dgm:pt modelId="{8E731F09-6DDC-48EE-8537-12B888EAC414}" type="pres">
      <dgm:prSet presAssocID="{3256F708-261F-49E6-8950-C558F05BD60F}" presName="rootText" presStyleLbl="node2" presStyleIdx="0" presStyleCnt="4">
        <dgm:presLayoutVars>
          <dgm:chPref val="3"/>
        </dgm:presLayoutVars>
      </dgm:prSet>
      <dgm:spPr/>
    </dgm:pt>
    <dgm:pt modelId="{C4D0B63C-D000-4FDF-834D-559BFB1A557E}" type="pres">
      <dgm:prSet presAssocID="{3256F708-261F-49E6-8950-C558F05BD60F}" presName="rootConnector" presStyleLbl="node2" presStyleIdx="0" presStyleCnt="4"/>
      <dgm:spPr/>
    </dgm:pt>
    <dgm:pt modelId="{B27FE8D6-8FC7-46A6-A6B6-C43076D68C06}" type="pres">
      <dgm:prSet presAssocID="{3256F708-261F-49E6-8950-C558F05BD60F}" presName="hierChild4" presStyleCnt="0"/>
      <dgm:spPr/>
    </dgm:pt>
    <dgm:pt modelId="{CA40905B-FEAA-495C-96D5-D936F41915A5}" type="pres">
      <dgm:prSet presAssocID="{3256F708-261F-49E6-8950-C558F05BD60F}" presName="hierChild5" presStyleCnt="0"/>
      <dgm:spPr/>
    </dgm:pt>
    <dgm:pt modelId="{0F65DFA0-1CEC-42DE-A83E-89CB16AFB430}" type="pres">
      <dgm:prSet presAssocID="{A00939A4-E53C-433A-98F3-89E4DF2E5C34}" presName="hierChild3" presStyleCnt="0"/>
      <dgm:spPr/>
    </dgm:pt>
    <dgm:pt modelId="{22DA312F-95C4-426B-8565-FFADC89663D9}" type="pres">
      <dgm:prSet presAssocID="{E47688F6-4600-40F7-B2B1-9B410BDCFF67}" presName="hierRoot1" presStyleCnt="0">
        <dgm:presLayoutVars>
          <dgm:hierBranch val="init"/>
        </dgm:presLayoutVars>
      </dgm:prSet>
      <dgm:spPr/>
    </dgm:pt>
    <dgm:pt modelId="{D810839C-EA50-4F6D-BA59-687F4429CCB5}" type="pres">
      <dgm:prSet presAssocID="{E47688F6-4600-40F7-B2B1-9B410BDCFF67}" presName="rootComposite1" presStyleCnt="0"/>
      <dgm:spPr/>
    </dgm:pt>
    <dgm:pt modelId="{1A63BC1F-82A6-4C0A-8F8F-328681D13753}" type="pres">
      <dgm:prSet presAssocID="{E47688F6-4600-40F7-B2B1-9B410BDCFF67}" presName="rootText1" presStyleLbl="node0" presStyleIdx="1" presStyleCnt="4">
        <dgm:presLayoutVars>
          <dgm:chPref val="3"/>
        </dgm:presLayoutVars>
      </dgm:prSet>
      <dgm:spPr/>
    </dgm:pt>
    <dgm:pt modelId="{E5204D86-9FC4-4B18-A141-7E65099FEA25}" type="pres">
      <dgm:prSet presAssocID="{E47688F6-4600-40F7-B2B1-9B410BDCFF67}" presName="rootConnector1" presStyleLbl="node1" presStyleIdx="0" presStyleCnt="0"/>
      <dgm:spPr/>
    </dgm:pt>
    <dgm:pt modelId="{BE805136-01D1-4A47-AF04-FD6338F35D32}" type="pres">
      <dgm:prSet presAssocID="{E47688F6-4600-40F7-B2B1-9B410BDCFF67}" presName="hierChild2" presStyleCnt="0"/>
      <dgm:spPr/>
    </dgm:pt>
    <dgm:pt modelId="{0B2501ED-644F-44DE-9565-4134C252B542}" type="pres">
      <dgm:prSet presAssocID="{7B54EBB9-B07B-4DD2-8DBD-D7EE2FD18081}" presName="Name37" presStyleLbl="parChTrans1D2" presStyleIdx="1" presStyleCnt="4"/>
      <dgm:spPr/>
    </dgm:pt>
    <dgm:pt modelId="{FE3717F5-C307-4E43-B249-DD5FED0A1FB2}" type="pres">
      <dgm:prSet presAssocID="{443EDCF0-F9A8-4672-B26C-CD1F0DF660D8}" presName="hierRoot2" presStyleCnt="0">
        <dgm:presLayoutVars>
          <dgm:hierBranch val="init"/>
        </dgm:presLayoutVars>
      </dgm:prSet>
      <dgm:spPr/>
    </dgm:pt>
    <dgm:pt modelId="{CD57A51E-A346-431E-92DF-B68C9DFDA524}" type="pres">
      <dgm:prSet presAssocID="{443EDCF0-F9A8-4672-B26C-CD1F0DF660D8}" presName="rootComposite" presStyleCnt="0"/>
      <dgm:spPr/>
    </dgm:pt>
    <dgm:pt modelId="{D0998293-07C0-46A3-9A3B-326683E3A987}" type="pres">
      <dgm:prSet presAssocID="{443EDCF0-F9A8-4672-B26C-CD1F0DF660D8}" presName="rootText" presStyleLbl="node2" presStyleIdx="1" presStyleCnt="4">
        <dgm:presLayoutVars>
          <dgm:chPref val="3"/>
        </dgm:presLayoutVars>
      </dgm:prSet>
      <dgm:spPr/>
    </dgm:pt>
    <dgm:pt modelId="{0BF9A951-A9F2-41C9-BD8B-EAD53D2505B3}" type="pres">
      <dgm:prSet presAssocID="{443EDCF0-F9A8-4672-B26C-CD1F0DF660D8}" presName="rootConnector" presStyleLbl="node2" presStyleIdx="1" presStyleCnt="4"/>
      <dgm:spPr/>
    </dgm:pt>
    <dgm:pt modelId="{60165850-0810-4DCE-B71A-3369C2A6C71F}" type="pres">
      <dgm:prSet presAssocID="{443EDCF0-F9A8-4672-B26C-CD1F0DF660D8}" presName="hierChild4" presStyleCnt="0"/>
      <dgm:spPr/>
    </dgm:pt>
    <dgm:pt modelId="{CECCC5B5-0495-45A5-868A-31696E17309C}" type="pres">
      <dgm:prSet presAssocID="{443EDCF0-F9A8-4672-B26C-CD1F0DF660D8}" presName="hierChild5" presStyleCnt="0"/>
      <dgm:spPr/>
    </dgm:pt>
    <dgm:pt modelId="{08667722-304B-4DF4-9370-091208EEF902}" type="pres">
      <dgm:prSet presAssocID="{E47688F6-4600-40F7-B2B1-9B410BDCFF67}" presName="hierChild3" presStyleCnt="0"/>
      <dgm:spPr/>
    </dgm:pt>
    <dgm:pt modelId="{D3B61BF2-86F2-4D8F-8470-2067ABFA2323}" type="pres">
      <dgm:prSet presAssocID="{3DDADF18-4F7E-4C61-AC72-27C988434303}" presName="hierRoot1" presStyleCnt="0">
        <dgm:presLayoutVars>
          <dgm:hierBranch val="init"/>
        </dgm:presLayoutVars>
      </dgm:prSet>
      <dgm:spPr/>
    </dgm:pt>
    <dgm:pt modelId="{EAD3BFC2-9D5E-4F00-BDC2-DF46127A94B9}" type="pres">
      <dgm:prSet presAssocID="{3DDADF18-4F7E-4C61-AC72-27C988434303}" presName="rootComposite1" presStyleCnt="0"/>
      <dgm:spPr/>
    </dgm:pt>
    <dgm:pt modelId="{255F40FA-E2ED-44A4-A84A-9BE93E3C041D}" type="pres">
      <dgm:prSet presAssocID="{3DDADF18-4F7E-4C61-AC72-27C988434303}" presName="rootText1" presStyleLbl="node0" presStyleIdx="2" presStyleCnt="4">
        <dgm:presLayoutVars>
          <dgm:chPref val="3"/>
        </dgm:presLayoutVars>
      </dgm:prSet>
      <dgm:spPr/>
    </dgm:pt>
    <dgm:pt modelId="{8C242A18-C839-4F90-B1CB-D44666536491}" type="pres">
      <dgm:prSet presAssocID="{3DDADF18-4F7E-4C61-AC72-27C988434303}" presName="rootConnector1" presStyleLbl="node1" presStyleIdx="0" presStyleCnt="0"/>
      <dgm:spPr/>
    </dgm:pt>
    <dgm:pt modelId="{271FF70D-9DF0-4330-9B1F-C88DDB2C4978}" type="pres">
      <dgm:prSet presAssocID="{3DDADF18-4F7E-4C61-AC72-27C988434303}" presName="hierChild2" presStyleCnt="0"/>
      <dgm:spPr/>
    </dgm:pt>
    <dgm:pt modelId="{550FDEAA-3256-4466-B65A-9B4035AAFC13}" type="pres">
      <dgm:prSet presAssocID="{1875D800-B80C-4D00-9BFB-C36ADFD6D0EB}" presName="Name37" presStyleLbl="parChTrans1D2" presStyleIdx="2" presStyleCnt="4"/>
      <dgm:spPr/>
    </dgm:pt>
    <dgm:pt modelId="{3C31120B-7CC1-4DE2-9C13-1939185C4792}" type="pres">
      <dgm:prSet presAssocID="{0819688E-5434-4A32-B9DC-1D47EE4AFD48}" presName="hierRoot2" presStyleCnt="0">
        <dgm:presLayoutVars>
          <dgm:hierBranch val="init"/>
        </dgm:presLayoutVars>
      </dgm:prSet>
      <dgm:spPr/>
    </dgm:pt>
    <dgm:pt modelId="{9991C5F8-78BE-4F8B-B1BA-DEAB67C3F898}" type="pres">
      <dgm:prSet presAssocID="{0819688E-5434-4A32-B9DC-1D47EE4AFD48}" presName="rootComposite" presStyleCnt="0"/>
      <dgm:spPr/>
    </dgm:pt>
    <dgm:pt modelId="{AFC0803D-DCFF-4683-B7AF-9BF0C28260F2}" type="pres">
      <dgm:prSet presAssocID="{0819688E-5434-4A32-B9DC-1D47EE4AFD48}" presName="rootText" presStyleLbl="node2" presStyleIdx="2" presStyleCnt="4">
        <dgm:presLayoutVars>
          <dgm:chPref val="3"/>
        </dgm:presLayoutVars>
      </dgm:prSet>
      <dgm:spPr/>
    </dgm:pt>
    <dgm:pt modelId="{017B0D9C-C1A2-49D8-A27A-1A9A9D55CFE8}" type="pres">
      <dgm:prSet presAssocID="{0819688E-5434-4A32-B9DC-1D47EE4AFD48}" presName="rootConnector" presStyleLbl="node2" presStyleIdx="2" presStyleCnt="4"/>
      <dgm:spPr/>
    </dgm:pt>
    <dgm:pt modelId="{DB0C42D2-4584-47F2-BE3F-FE66EEC28134}" type="pres">
      <dgm:prSet presAssocID="{0819688E-5434-4A32-B9DC-1D47EE4AFD48}" presName="hierChild4" presStyleCnt="0"/>
      <dgm:spPr/>
    </dgm:pt>
    <dgm:pt modelId="{79DE9C0E-24FC-4B7F-9BC8-FBB5BB0F43DF}" type="pres">
      <dgm:prSet presAssocID="{0819688E-5434-4A32-B9DC-1D47EE4AFD48}" presName="hierChild5" presStyleCnt="0"/>
      <dgm:spPr/>
    </dgm:pt>
    <dgm:pt modelId="{7606E38F-744F-4F80-85C1-BCD53013B432}" type="pres">
      <dgm:prSet presAssocID="{3DDADF18-4F7E-4C61-AC72-27C988434303}" presName="hierChild3" presStyleCnt="0"/>
      <dgm:spPr/>
    </dgm:pt>
    <dgm:pt modelId="{E723C231-43B4-46E8-AD3B-3E2FCAB2469D}" type="pres">
      <dgm:prSet presAssocID="{1C869F14-7092-45BD-9564-1FB4E8E023BD}" presName="hierRoot1" presStyleCnt="0">
        <dgm:presLayoutVars>
          <dgm:hierBranch val="init"/>
        </dgm:presLayoutVars>
      </dgm:prSet>
      <dgm:spPr/>
    </dgm:pt>
    <dgm:pt modelId="{1357CA04-0087-4343-A4F6-067D60FD429D}" type="pres">
      <dgm:prSet presAssocID="{1C869F14-7092-45BD-9564-1FB4E8E023BD}" presName="rootComposite1" presStyleCnt="0"/>
      <dgm:spPr/>
    </dgm:pt>
    <dgm:pt modelId="{049ED1AD-D37C-4990-94ED-E7BDD04DCCE0}" type="pres">
      <dgm:prSet presAssocID="{1C869F14-7092-45BD-9564-1FB4E8E023BD}" presName="rootText1" presStyleLbl="node0" presStyleIdx="3" presStyleCnt="4">
        <dgm:presLayoutVars>
          <dgm:chPref val="3"/>
        </dgm:presLayoutVars>
      </dgm:prSet>
      <dgm:spPr/>
    </dgm:pt>
    <dgm:pt modelId="{B4F2FE56-FBDA-443D-96A7-5EEE07594626}" type="pres">
      <dgm:prSet presAssocID="{1C869F14-7092-45BD-9564-1FB4E8E023BD}" presName="rootConnector1" presStyleLbl="node1" presStyleIdx="0" presStyleCnt="0"/>
      <dgm:spPr/>
    </dgm:pt>
    <dgm:pt modelId="{87AE7634-67EE-45A1-A49C-FA64AD4A589C}" type="pres">
      <dgm:prSet presAssocID="{1C869F14-7092-45BD-9564-1FB4E8E023BD}" presName="hierChild2" presStyleCnt="0"/>
      <dgm:spPr/>
    </dgm:pt>
    <dgm:pt modelId="{42446B76-DB95-4671-83F2-CC36A9CED012}" type="pres">
      <dgm:prSet presAssocID="{15F99358-C655-433F-9915-E98FB8ACC8DD}" presName="Name37" presStyleLbl="parChTrans1D2" presStyleIdx="3" presStyleCnt="4"/>
      <dgm:spPr/>
    </dgm:pt>
    <dgm:pt modelId="{3ED90BC4-EFF3-47BC-BB23-5F75EE5DC0B2}" type="pres">
      <dgm:prSet presAssocID="{EF0B3DA3-2293-4AB0-AF21-60D1C6280175}" presName="hierRoot2" presStyleCnt="0">
        <dgm:presLayoutVars>
          <dgm:hierBranch val="init"/>
        </dgm:presLayoutVars>
      </dgm:prSet>
      <dgm:spPr/>
    </dgm:pt>
    <dgm:pt modelId="{A113453D-8D6B-49E0-A135-F2D4813ACD31}" type="pres">
      <dgm:prSet presAssocID="{EF0B3DA3-2293-4AB0-AF21-60D1C6280175}" presName="rootComposite" presStyleCnt="0"/>
      <dgm:spPr/>
    </dgm:pt>
    <dgm:pt modelId="{8C0B296C-449B-4BB9-9D28-6A4B42AC8813}" type="pres">
      <dgm:prSet presAssocID="{EF0B3DA3-2293-4AB0-AF21-60D1C6280175}" presName="rootText" presStyleLbl="node2" presStyleIdx="3" presStyleCnt="4">
        <dgm:presLayoutVars>
          <dgm:chPref val="3"/>
        </dgm:presLayoutVars>
      </dgm:prSet>
      <dgm:spPr/>
    </dgm:pt>
    <dgm:pt modelId="{BF1CDB38-A01D-4F2B-AAE5-F939022C4906}" type="pres">
      <dgm:prSet presAssocID="{EF0B3DA3-2293-4AB0-AF21-60D1C6280175}" presName="rootConnector" presStyleLbl="node2" presStyleIdx="3" presStyleCnt="4"/>
      <dgm:spPr/>
    </dgm:pt>
    <dgm:pt modelId="{11F1F54D-744A-4D00-A20C-442A9F5F0CB2}" type="pres">
      <dgm:prSet presAssocID="{EF0B3DA3-2293-4AB0-AF21-60D1C6280175}" presName="hierChild4" presStyleCnt="0"/>
      <dgm:spPr/>
    </dgm:pt>
    <dgm:pt modelId="{3430F834-E451-4377-B3B6-2EDF99F42EB6}" type="pres">
      <dgm:prSet presAssocID="{EF0B3DA3-2293-4AB0-AF21-60D1C6280175}" presName="hierChild5" presStyleCnt="0"/>
      <dgm:spPr/>
    </dgm:pt>
    <dgm:pt modelId="{DC482AA7-E388-48C0-8E61-2882D67E2774}" type="pres">
      <dgm:prSet presAssocID="{1C869F14-7092-45BD-9564-1FB4E8E023BD}" presName="hierChild3" presStyleCnt="0"/>
      <dgm:spPr/>
    </dgm:pt>
  </dgm:ptLst>
  <dgm:cxnLst>
    <dgm:cxn modelId="{EC451F00-1CC4-46C9-96C6-4DFC4CC5A1A9}" type="presOf" srcId="{443EDCF0-F9A8-4672-B26C-CD1F0DF660D8}" destId="{D0998293-07C0-46A3-9A3B-326683E3A987}" srcOrd="0" destOrd="0" presId="urn:microsoft.com/office/officeart/2005/8/layout/orgChart1"/>
    <dgm:cxn modelId="{35B32D04-70CE-46DC-8A05-898B599C8F4D}" type="presOf" srcId="{15F99358-C655-433F-9915-E98FB8ACC8DD}" destId="{42446B76-DB95-4671-83F2-CC36A9CED012}" srcOrd="0" destOrd="0" presId="urn:microsoft.com/office/officeart/2005/8/layout/orgChart1"/>
    <dgm:cxn modelId="{657D6E06-5F18-4719-99BE-92A879E5775C}" type="presOf" srcId="{76CFACEC-4687-4128-9D51-2382582244BE}" destId="{E3F1B8BC-ABC4-4A7A-B46C-23E2A2F8A4BE}" srcOrd="0" destOrd="0" presId="urn:microsoft.com/office/officeart/2005/8/layout/orgChart1"/>
    <dgm:cxn modelId="{AA65EA06-9CAB-4EF6-9FF5-5F0B0109751D}" type="presOf" srcId="{A00939A4-E53C-433A-98F3-89E4DF2E5C34}" destId="{0BFEC987-B66B-4A85-9A39-496C03E04A4C}" srcOrd="0" destOrd="0" presId="urn:microsoft.com/office/officeart/2005/8/layout/orgChart1"/>
    <dgm:cxn modelId="{974A3219-CAB4-4A64-BAE8-61FA7F08B387}" type="presOf" srcId="{3256F708-261F-49E6-8950-C558F05BD60F}" destId="{8E731F09-6DDC-48EE-8537-12B888EAC414}" srcOrd="0" destOrd="0" presId="urn:microsoft.com/office/officeart/2005/8/layout/orgChart1"/>
    <dgm:cxn modelId="{51BE2F23-184A-45CE-9305-6E286F596300}" type="presOf" srcId="{1875D800-B80C-4D00-9BFB-C36ADFD6D0EB}" destId="{550FDEAA-3256-4466-B65A-9B4035AAFC13}" srcOrd="0" destOrd="0" presId="urn:microsoft.com/office/officeart/2005/8/layout/orgChart1"/>
    <dgm:cxn modelId="{17661D40-92E9-4AC3-BB38-B02E68071EE2}" type="presOf" srcId="{A00939A4-E53C-433A-98F3-89E4DF2E5C34}" destId="{F0DA672C-7158-4185-96EC-AACE07277743}" srcOrd="1" destOrd="0" presId="urn:microsoft.com/office/officeart/2005/8/layout/orgChart1"/>
    <dgm:cxn modelId="{AF25C840-73AD-43C5-AB8C-BCF6F8CB8BB4}" srcId="{BB4CBC1A-433D-4E6D-BE43-AE6AD23670C6}" destId="{A00939A4-E53C-433A-98F3-89E4DF2E5C34}" srcOrd="0" destOrd="0" parTransId="{0491FDED-BE54-4F29-BE24-D96D199604F1}" sibTransId="{9F1D7073-A411-41CF-BC33-F8163C8C777A}"/>
    <dgm:cxn modelId="{16534E5F-1129-4650-91BF-1A490F42C256}" srcId="{1C869F14-7092-45BD-9564-1FB4E8E023BD}" destId="{EF0B3DA3-2293-4AB0-AF21-60D1C6280175}" srcOrd="0" destOrd="0" parTransId="{15F99358-C655-433F-9915-E98FB8ACC8DD}" sibTransId="{62FD7200-6C0A-408E-B757-7DB05B13588D}"/>
    <dgm:cxn modelId="{BA6C6B62-AE35-4E00-8542-704303046BA8}" srcId="{3DDADF18-4F7E-4C61-AC72-27C988434303}" destId="{0819688E-5434-4A32-B9DC-1D47EE4AFD48}" srcOrd="0" destOrd="0" parTransId="{1875D800-B80C-4D00-9BFB-C36ADFD6D0EB}" sibTransId="{6CB9C42F-4C4B-4AD9-802D-6C7CC315FDF2}"/>
    <dgm:cxn modelId="{D2F1294D-5AD2-41F6-B480-C6ECDF8DE519}" type="presOf" srcId="{0819688E-5434-4A32-B9DC-1D47EE4AFD48}" destId="{AFC0803D-DCFF-4683-B7AF-9BF0C28260F2}" srcOrd="0" destOrd="0" presId="urn:microsoft.com/office/officeart/2005/8/layout/orgChart1"/>
    <dgm:cxn modelId="{B9368171-F04F-4A6B-8A6D-02A3D0EB0BD3}" type="presOf" srcId="{1C869F14-7092-45BD-9564-1FB4E8E023BD}" destId="{B4F2FE56-FBDA-443D-96A7-5EEE07594626}" srcOrd="1" destOrd="0" presId="urn:microsoft.com/office/officeart/2005/8/layout/orgChart1"/>
    <dgm:cxn modelId="{410D7B75-A021-42E7-8BB6-B102BFE7ADF9}" type="presOf" srcId="{EF0B3DA3-2293-4AB0-AF21-60D1C6280175}" destId="{8C0B296C-449B-4BB9-9D28-6A4B42AC8813}" srcOrd="0" destOrd="0" presId="urn:microsoft.com/office/officeart/2005/8/layout/orgChart1"/>
    <dgm:cxn modelId="{1F425B78-BADD-42CB-97C2-F070C6367170}" type="presOf" srcId="{443EDCF0-F9A8-4672-B26C-CD1F0DF660D8}" destId="{0BF9A951-A9F2-41C9-BD8B-EAD53D2505B3}" srcOrd="1" destOrd="0" presId="urn:microsoft.com/office/officeart/2005/8/layout/orgChart1"/>
    <dgm:cxn modelId="{AE79B88C-32AB-4639-A1F3-793DE4E67F1C}" srcId="{BB4CBC1A-433D-4E6D-BE43-AE6AD23670C6}" destId="{E47688F6-4600-40F7-B2B1-9B410BDCFF67}" srcOrd="1" destOrd="0" parTransId="{CC5CE200-EAA0-48E2-922A-C78D87E7C3F6}" sibTransId="{C1F52B10-DC45-492C-B9FB-7177EDB3876A}"/>
    <dgm:cxn modelId="{2ADB9E92-4350-427A-A2B7-FBDC707E5E9E}" type="presOf" srcId="{3DDADF18-4F7E-4C61-AC72-27C988434303}" destId="{8C242A18-C839-4F90-B1CB-D44666536491}" srcOrd="1" destOrd="0" presId="urn:microsoft.com/office/officeart/2005/8/layout/orgChart1"/>
    <dgm:cxn modelId="{136BC593-2A3D-45EC-8AA8-2D975D0B845B}" type="presOf" srcId="{BB4CBC1A-433D-4E6D-BE43-AE6AD23670C6}" destId="{CA1D2916-F553-40F8-AB88-9A41E8D6C317}" srcOrd="0" destOrd="0" presId="urn:microsoft.com/office/officeart/2005/8/layout/orgChart1"/>
    <dgm:cxn modelId="{DF04DA94-B1A3-46AE-AABF-C6CC63975116}" type="presOf" srcId="{3256F708-261F-49E6-8950-C558F05BD60F}" destId="{C4D0B63C-D000-4FDF-834D-559BFB1A557E}" srcOrd="1" destOrd="0" presId="urn:microsoft.com/office/officeart/2005/8/layout/orgChart1"/>
    <dgm:cxn modelId="{38B02DB1-DB18-451B-9A70-9A0330925734}" type="presOf" srcId="{EF0B3DA3-2293-4AB0-AF21-60D1C6280175}" destId="{BF1CDB38-A01D-4F2B-AAE5-F939022C4906}" srcOrd="1" destOrd="0" presId="urn:microsoft.com/office/officeart/2005/8/layout/orgChart1"/>
    <dgm:cxn modelId="{015837BD-55C6-48BB-9CE1-3EDDC005D3F9}" type="presOf" srcId="{E47688F6-4600-40F7-B2B1-9B410BDCFF67}" destId="{1A63BC1F-82A6-4C0A-8F8F-328681D13753}" srcOrd="0" destOrd="0" presId="urn:microsoft.com/office/officeart/2005/8/layout/orgChart1"/>
    <dgm:cxn modelId="{5AF943D4-E52C-4620-9204-EF62C45A611E}" type="presOf" srcId="{1C869F14-7092-45BD-9564-1FB4E8E023BD}" destId="{049ED1AD-D37C-4990-94ED-E7BDD04DCCE0}" srcOrd="0" destOrd="0" presId="urn:microsoft.com/office/officeart/2005/8/layout/orgChart1"/>
    <dgm:cxn modelId="{8730E8E1-2D97-4716-B657-C47B7571A284}" srcId="{BB4CBC1A-433D-4E6D-BE43-AE6AD23670C6}" destId="{1C869F14-7092-45BD-9564-1FB4E8E023BD}" srcOrd="3" destOrd="0" parTransId="{8B236072-BC2C-40DA-9FF0-5DC7399B7B92}" sibTransId="{386E390F-5DE4-42FF-8CAE-4CB174ACC2C1}"/>
    <dgm:cxn modelId="{5EEDFDE4-8416-41FA-A7E6-98156502AD59}" srcId="{A00939A4-E53C-433A-98F3-89E4DF2E5C34}" destId="{3256F708-261F-49E6-8950-C558F05BD60F}" srcOrd="0" destOrd="0" parTransId="{76CFACEC-4687-4128-9D51-2382582244BE}" sibTransId="{FF3EE8B3-B9EC-493F-B947-48374180A727}"/>
    <dgm:cxn modelId="{1ADACFE8-2108-459A-AC9D-B066EAE3ACB2}" srcId="{BB4CBC1A-433D-4E6D-BE43-AE6AD23670C6}" destId="{3DDADF18-4F7E-4C61-AC72-27C988434303}" srcOrd="2" destOrd="0" parTransId="{46204BEA-6F66-47F6-BA5C-FF3A2DDCE2F7}" sibTransId="{DB0B55D2-1D26-47A7-8DFB-B8AD8E2AC6E8}"/>
    <dgm:cxn modelId="{541CB6EA-1C06-481C-B369-067BF0B793F0}" type="presOf" srcId="{0819688E-5434-4A32-B9DC-1D47EE4AFD48}" destId="{017B0D9C-C1A2-49D8-A27A-1A9A9D55CFE8}" srcOrd="1" destOrd="0" presId="urn:microsoft.com/office/officeart/2005/8/layout/orgChart1"/>
    <dgm:cxn modelId="{30A9C7EC-4844-4A0C-8212-985BEAFDA522}" type="presOf" srcId="{E47688F6-4600-40F7-B2B1-9B410BDCFF67}" destId="{E5204D86-9FC4-4B18-A141-7E65099FEA25}" srcOrd="1" destOrd="0" presId="urn:microsoft.com/office/officeart/2005/8/layout/orgChart1"/>
    <dgm:cxn modelId="{0854E7EC-C7C6-411D-9F75-B6736721FF69}" srcId="{E47688F6-4600-40F7-B2B1-9B410BDCFF67}" destId="{443EDCF0-F9A8-4672-B26C-CD1F0DF660D8}" srcOrd="0" destOrd="0" parTransId="{7B54EBB9-B07B-4DD2-8DBD-D7EE2FD18081}" sibTransId="{909299ED-DF47-4DF6-9B32-B97DC7659C3B}"/>
    <dgm:cxn modelId="{68442FFE-408F-43E8-ACC4-1BF1CAE876E5}" type="presOf" srcId="{7B54EBB9-B07B-4DD2-8DBD-D7EE2FD18081}" destId="{0B2501ED-644F-44DE-9565-4134C252B542}" srcOrd="0" destOrd="0" presId="urn:microsoft.com/office/officeart/2005/8/layout/orgChart1"/>
    <dgm:cxn modelId="{BD7634FE-97FB-4701-BC4E-735BA8D8D25E}" type="presOf" srcId="{3DDADF18-4F7E-4C61-AC72-27C988434303}" destId="{255F40FA-E2ED-44A4-A84A-9BE93E3C041D}" srcOrd="0" destOrd="0" presId="urn:microsoft.com/office/officeart/2005/8/layout/orgChart1"/>
    <dgm:cxn modelId="{065DE5B3-E242-474B-9AED-C07B7E54C1B5}" type="presParOf" srcId="{CA1D2916-F553-40F8-AB88-9A41E8D6C317}" destId="{2946C7EA-D085-40D0-8C6A-B72732D8CA3B}" srcOrd="0" destOrd="0" presId="urn:microsoft.com/office/officeart/2005/8/layout/orgChart1"/>
    <dgm:cxn modelId="{A4446101-A340-471B-BA72-37F85BDF8FF2}" type="presParOf" srcId="{2946C7EA-D085-40D0-8C6A-B72732D8CA3B}" destId="{EE13661E-DA58-4317-B25C-8FC3021AC856}" srcOrd="0" destOrd="0" presId="urn:microsoft.com/office/officeart/2005/8/layout/orgChart1"/>
    <dgm:cxn modelId="{7EBCF200-9323-4B73-BEE2-3BE01BBDF098}" type="presParOf" srcId="{EE13661E-DA58-4317-B25C-8FC3021AC856}" destId="{0BFEC987-B66B-4A85-9A39-496C03E04A4C}" srcOrd="0" destOrd="0" presId="urn:microsoft.com/office/officeart/2005/8/layout/orgChart1"/>
    <dgm:cxn modelId="{B4F5A815-7110-401C-903C-3E760067CB3E}" type="presParOf" srcId="{EE13661E-DA58-4317-B25C-8FC3021AC856}" destId="{F0DA672C-7158-4185-96EC-AACE07277743}" srcOrd="1" destOrd="0" presId="urn:microsoft.com/office/officeart/2005/8/layout/orgChart1"/>
    <dgm:cxn modelId="{D93A5717-5DEB-4317-921A-253DAA84A463}" type="presParOf" srcId="{2946C7EA-D085-40D0-8C6A-B72732D8CA3B}" destId="{3AB9A590-0476-4446-A096-DCB171B074E5}" srcOrd="1" destOrd="0" presId="urn:microsoft.com/office/officeart/2005/8/layout/orgChart1"/>
    <dgm:cxn modelId="{882F19E6-B545-499B-A06D-8006B7454F1F}" type="presParOf" srcId="{3AB9A590-0476-4446-A096-DCB171B074E5}" destId="{E3F1B8BC-ABC4-4A7A-B46C-23E2A2F8A4BE}" srcOrd="0" destOrd="0" presId="urn:microsoft.com/office/officeart/2005/8/layout/orgChart1"/>
    <dgm:cxn modelId="{155C566A-F134-43B4-9B2C-D1553A5C9539}" type="presParOf" srcId="{3AB9A590-0476-4446-A096-DCB171B074E5}" destId="{AA03F56F-010C-4C6E-A37C-9588C014B5B1}" srcOrd="1" destOrd="0" presId="urn:microsoft.com/office/officeart/2005/8/layout/orgChart1"/>
    <dgm:cxn modelId="{FCDAED40-AA5B-4516-BDEE-8F72BD961B92}" type="presParOf" srcId="{AA03F56F-010C-4C6E-A37C-9588C014B5B1}" destId="{76DF2F87-CB76-49CC-8C55-90E5FB8935C5}" srcOrd="0" destOrd="0" presId="urn:microsoft.com/office/officeart/2005/8/layout/orgChart1"/>
    <dgm:cxn modelId="{EB9E0D88-26B8-4225-A0B5-72AE56295AC8}" type="presParOf" srcId="{76DF2F87-CB76-49CC-8C55-90E5FB8935C5}" destId="{8E731F09-6DDC-48EE-8537-12B888EAC414}" srcOrd="0" destOrd="0" presId="urn:microsoft.com/office/officeart/2005/8/layout/orgChart1"/>
    <dgm:cxn modelId="{9504F4AC-0EC5-4CBC-BA89-3EECFAB370A6}" type="presParOf" srcId="{76DF2F87-CB76-49CC-8C55-90E5FB8935C5}" destId="{C4D0B63C-D000-4FDF-834D-559BFB1A557E}" srcOrd="1" destOrd="0" presId="urn:microsoft.com/office/officeart/2005/8/layout/orgChart1"/>
    <dgm:cxn modelId="{EE655783-99F7-4C92-B1FF-317F5AF8BBAC}" type="presParOf" srcId="{AA03F56F-010C-4C6E-A37C-9588C014B5B1}" destId="{B27FE8D6-8FC7-46A6-A6B6-C43076D68C06}" srcOrd="1" destOrd="0" presId="urn:microsoft.com/office/officeart/2005/8/layout/orgChart1"/>
    <dgm:cxn modelId="{34984E1E-FB6D-47C8-AABA-769E0BA0A045}" type="presParOf" srcId="{AA03F56F-010C-4C6E-A37C-9588C014B5B1}" destId="{CA40905B-FEAA-495C-96D5-D936F41915A5}" srcOrd="2" destOrd="0" presId="urn:microsoft.com/office/officeart/2005/8/layout/orgChart1"/>
    <dgm:cxn modelId="{CFCB7F12-E87A-4A5A-80EA-EFD46A942645}" type="presParOf" srcId="{2946C7EA-D085-40D0-8C6A-B72732D8CA3B}" destId="{0F65DFA0-1CEC-42DE-A83E-89CB16AFB430}" srcOrd="2" destOrd="0" presId="urn:microsoft.com/office/officeart/2005/8/layout/orgChart1"/>
    <dgm:cxn modelId="{3305A65C-7086-4900-90D9-F5C65EE3AA4F}" type="presParOf" srcId="{CA1D2916-F553-40F8-AB88-9A41E8D6C317}" destId="{22DA312F-95C4-426B-8565-FFADC89663D9}" srcOrd="1" destOrd="0" presId="urn:microsoft.com/office/officeart/2005/8/layout/orgChart1"/>
    <dgm:cxn modelId="{27370EA9-9886-42C3-AAE9-54464A406608}" type="presParOf" srcId="{22DA312F-95C4-426B-8565-FFADC89663D9}" destId="{D810839C-EA50-4F6D-BA59-687F4429CCB5}" srcOrd="0" destOrd="0" presId="urn:microsoft.com/office/officeart/2005/8/layout/orgChart1"/>
    <dgm:cxn modelId="{FF8F3163-30D8-48C5-8D90-70ECC870F90D}" type="presParOf" srcId="{D810839C-EA50-4F6D-BA59-687F4429CCB5}" destId="{1A63BC1F-82A6-4C0A-8F8F-328681D13753}" srcOrd="0" destOrd="0" presId="urn:microsoft.com/office/officeart/2005/8/layout/orgChart1"/>
    <dgm:cxn modelId="{C27BE459-9A0F-43CB-94EF-468D8FD53467}" type="presParOf" srcId="{D810839C-EA50-4F6D-BA59-687F4429CCB5}" destId="{E5204D86-9FC4-4B18-A141-7E65099FEA25}" srcOrd="1" destOrd="0" presId="urn:microsoft.com/office/officeart/2005/8/layout/orgChart1"/>
    <dgm:cxn modelId="{06C8EBA9-6B15-437A-A3DF-0CF92E19A245}" type="presParOf" srcId="{22DA312F-95C4-426B-8565-FFADC89663D9}" destId="{BE805136-01D1-4A47-AF04-FD6338F35D32}" srcOrd="1" destOrd="0" presId="urn:microsoft.com/office/officeart/2005/8/layout/orgChart1"/>
    <dgm:cxn modelId="{0314DA9E-1EDF-471D-A0AD-1CE1E4ACAD3D}" type="presParOf" srcId="{BE805136-01D1-4A47-AF04-FD6338F35D32}" destId="{0B2501ED-644F-44DE-9565-4134C252B542}" srcOrd="0" destOrd="0" presId="urn:microsoft.com/office/officeart/2005/8/layout/orgChart1"/>
    <dgm:cxn modelId="{583BE1D3-2F0B-4B84-8177-EDF67F6EB533}" type="presParOf" srcId="{BE805136-01D1-4A47-AF04-FD6338F35D32}" destId="{FE3717F5-C307-4E43-B249-DD5FED0A1FB2}" srcOrd="1" destOrd="0" presId="urn:microsoft.com/office/officeart/2005/8/layout/orgChart1"/>
    <dgm:cxn modelId="{0B5A0C78-5C8D-4C11-8E42-008417AECF94}" type="presParOf" srcId="{FE3717F5-C307-4E43-B249-DD5FED0A1FB2}" destId="{CD57A51E-A346-431E-92DF-B68C9DFDA524}" srcOrd="0" destOrd="0" presId="urn:microsoft.com/office/officeart/2005/8/layout/orgChart1"/>
    <dgm:cxn modelId="{858A7227-F204-48D7-9AC3-8371B531D4AF}" type="presParOf" srcId="{CD57A51E-A346-431E-92DF-B68C9DFDA524}" destId="{D0998293-07C0-46A3-9A3B-326683E3A987}" srcOrd="0" destOrd="0" presId="urn:microsoft.com/office/officeart/2005/8/layout/orgChart1"/>
    <dgm:cxn modelId="{53D6678D-D529-417A-9555-3BFEB3B62475}" type="presParOf" srcId="{CD57A51E-A346-431E-92DF-B68C9DFDA524}" destId="{0BF9A951-A9F2-41C9-BD8B-EAD53D2505B3}" srcOrd="1" destOrd="0" presId="urn:microsoft.com/office/officeart/2005/8/layout/orgChart1"/>
    <dgm:cxn modelId="{2273DE2F-9BFA-43B7-9AF6-DE131DB2E6BE}" type="presParOf" srcId="{FE3717F5-C307-4E43-B249-DD5FED0A1FB2}" destId="{60165850-0810-4DCE-B71A-3369C2A6C71F}" srcOrd="1" destOrd="0" presId="urn:microsoft.com/office/officeart/2005/8/layout/orgChart1"/>
    <dgm:cxn modelId="{04B1C77A-D5D8-4F63-ADA2-29603D38604C}" type="presParOf" srcId="{FE3717F5-C307-4E43-B249-DD5FED0A1FB2}" destId="{CECCC5B5-0495-45A5-868A-31696E17309C}" srcOrd="2" destOrd="0" presId="urn:microsoft.com/office/officeart/2005/8/layout/orgChart1"/>
    <dgm:cxn modelId="{2DCDEB34-15A8-4AAE-B4D1-DB4E631B60A8}" type="presParOf" srcId="{22DA312F-95C4-426B-8565-FFADC89663D9}" destId="{08667722-304B-4DF4-9370-091208EEF902}" srcOrd="2" destOrd="0" presId="urn:microsoft.com/office/officeart/2005/8/layout/orgChart1"/>
    <dgm:cxn modelId="{1E030C09-3538-4499-B807-0D9B17B8A52D}" type="presParOf" srcId="{CA1D2916-F553-40F8-AB88-9A41E8D6C317}" destId="{D3B61BF2-86F2-4D8F-8470-2067ABFA2323}" srcOrd="2" destOrd="0" presId="urn:microsoft.com/office/officeart/2005/8/layout/orgChart1"/>
    <dgm:cxn modelId="{854AED87-2FBB-4C55-9F71-BF670D2F95C4}" type="presParOf" srcId="{D3B61BF2-86F2-4D8F-8470-2067ABFA2323}" destId="{EAD3BFC2-9D5E-4F00-BDC2-DF46127A94B9}" srcOrd="0" destOrd="0" presId="urn:microsoft.com/office/officeart/2005/8/layout/orgChart1"/>
    <dgm:cxn modelId="{42DF4711-C29B-43FE-8E65-E9BDFB24F08C}" type="presParOf" srcId="{EAD3BFC2-9D5E-4F00-BDC2-DF46127A94B9}" destId="{255F40FA-E2ED-44A4-A84A-9BE93E3C041D}" srcOrd="0" destOrd="0" presId="urn:microsoft.com/office/officeart/2005/8/layout/orgChart1"/>
    <dgm:cxn modelId="{26514E12-CDA6-47E6-A6E2-41088A31A30C}" type="presParOf" srcId="{EAD3BFC2-9D5E-4F00-BDC2-DF46127A94B9}" destId="{8C242A18-C839-4F90-B1CB-D44666536491}" srcOrd="1" destOrd="0" presId="urn:microsoft.com/office/officeart/2005/8/layout/orgChart1"/>
    <dgm:cxn modelId="{39258A68-E538-4748-94EC-CBBD281EF18B}" type="presParOf" srcId="{D3B61BF2-86F2-4D8F-8470-2067ABFA2323}" destId="{271FF70D-9DF0-4330-9B1F-C88DDB2C4978}" srcOrd="1" destOrd="0" presId="urn:microsoft.com/office/officeart/2005/8/layout/orgChart1"/>
    <dgm:cxn modelId="{4ACF739A-EDD7-4795-BEC7-EE9A22B817E8}" type="presParOf" srcId="{271FF70D-9DF0-4330-9B1F-C88DDB2C4978}" destId="{550FDEAA-3256-4466-B65A-9B4035AAFC13}" srcOrd="0" destOrd="0" presId="urn:microsoft.com/office/officeart/2005/8/layout/orgChart1"/>
    <dgm:cxn modelId="{BB470B7C-A9A3-489E-8B48-47C6554CC179}" type="presParOf" srcId="{271FF70D-9DF0-4330-9B1F-C88DDB2C4978}" destId="{3C31120B-7CC1-4DE2-9C13-1939185C4792}" srcOrd="1" destOrd="0" presId="urn:microsoft.com/office/officeart/2005/8/layout/orgChart1"/>
    <dgm:cxn modelId="{21B07CB0-7900-4DA7-822F-468A99ECC514}" type="presParOf" srcId="{3C31120B-7CC1-4DE2-9C13-1939185C4792}" destId="{9991C5F8-78BE-4F8B-B1BA-DEAB67C3F898}" srcOrd="0" destOrd="0" presId="urn:microsoft.com/office/officeart/2005/8/layout/orgChart1"/>
    <dgm:cxn modelId="{C3A4299B-C346-4F7C-AE2B-F3C17D9E5B5A}" type="presParOf" srcId="{9991C5F8-78BE-4F8B-B1BA-DEAB67C3F898}" destId="{AFC0803D-DCFF-4683-B7AF-9BF0C28260F2}" srcOrd="0" destOrd="0" presId="urn:microsoft.com/office/officeart/2005/8/layout/orgChart1"/>
    <dgm:cxn modelId="{6E656E5E-7CDD-4056-BF00-3DB4A180A5BC}" type="presParOf" srcId="{9991C5F8-78BE-4F8B-B1BA-DEAB67C3F898}" destId="{017B0D9C-C1A2-49D8-A27A-1A9A9D55CFE8}" srcOrd="1" destOrd="0" presId="urn:microsoft.com/office/officeart/2005/8/layout/orgChart1"/>
    <dgm:cxn modelId="{74E17C56-F2FB-4126-BF29-B3952DEA506F}" type="presParOf" srcId="{3C31120B-7CC1-4DE2-9C13-1939185C4792}" destId="{DB0C42D2-4584-47F2-BE3F-FE66EEC28134}" srcOrd="1" destOrd="0" presId="urn:microsoft.com/office/officeart/2005/8/layout/orgChart1"/>
    <dgm:cxn modelId="{AEF1DE98-2DCB-40A8-8C6E-928F7C5B0E23}" type="presParOf" srcId="{3C31120B-7CC1-4DE2-9C13-1939185C4792}" destId="{79DE9C0E-24FC-4B7F-9BC8-FBB5BB0F43DF}" srcOrd="2" destOrd="0" presId="urn:microsoft.com/office/officeart/2005/8/layout/orgChart1"/>
    <dgm:cxn modelId="{127B1383-3AB9-4D7D-B376-0DA11F261F50}" type="presParOf" srcId="{D3B61BF2-86F2-4D8F-8470-2067ABFA2323}" destId="{7606E38F-744F-4F80-85C1-BCD53013B432}" srcOrd="2" destOrd="0" presId="urn:microsoft.com/office/officeart/2005/8/layout/orgChart1"/>
    <dgm:cxn modelId="{1906B602-D2E4-45D5-8C20-ACB61CE00A63}" type="presParOf" srcId="{CA1D2916-F553-40F8-AB88-9A41E8D6C317}" destId="{E723C231-43B4-46E8-AD3B-3E2FCAB2469D}" srcOrd="3" destOrd="0" presId="urn:microsoft.com/office/officeart/2005/8/layout/orgChart1"/>
    <dgm:cxn modelId="{10CBB6E9-D427-4331-B8C5-24332F3890AF}" type="presParOf" srcId="{E723C231-43B4-46E8-AD3B-3E2FCAB2469D}" destId="{1357CA04-0087-4343-A4F6-067D60FD429D}" srcOrd="0" destOrd="0" presId="urn:microsoft.com/office/officeart/2005/8/layout/orgChart1"/>
    <dgm:cxn modelId="{015CD6B0-2E5E-4FDC-8F7E-A6741715B889}" type="presParOf" srcId="{1357CA04-0087-4343-A4F6-067D60FD429D}" destId="{049ED1AD-D37C-4990-94ED-E7BDD04DCCE0}" srcOrd="0" destOrd="0" presId="urn:microsoft.com/office/officeart/2005/8/layout/orgChart1"/>
    <dgm:cxn modelId="{0823B6C1-F82F-4A52-8BA6-26F5ED7C5F6F}" type="presParOf" srcId="{1357CA04-0087-4343-A4F6-067D60FD429D}" destId="{B4F2FE56-FBDA-443D-96A7-5EEE07594626}" srcOrd="1" destOrd="0" presId="urn:microsoft.com/office/officeart/2005/8/layout/orgChart1"/>
    <dgm:cxn modelId="{CA033C3B-B88A-4B76-BEAB-ADFA0B640946}" type="presParOf" srcId="{E723C231-43B4-46E8-AD3B-3E2FCAB2469D}" destId="{87AE7634-67EE-45A1-A49C-FA64AD4A589C}" srcOrd="1" destOrd="0" presId="urn:microsoft.com/office/officeart/2005/8/layout/orgChart1"/>
    <dgm:cxn modelId="{6299BDDE-FD63-4592-86DB-FAEA33AC90BB}" type="presParOf" srcId="{87AE7634-67EE-45A1-A49C-FA64AD4A589C}" destId="{42446B76-DB95-4671-83F2-CC36A9CED012}" srcOrd="0" destOrd="0" presId="urn:microsoft.com/office/officeart/2005/8/layout/orgChart1"/>
    <dgm:cxn modelId="{E7C81E9B-63D6-4967-84DF-94A99B0213EF}" type="presParOf" srcId="{87AE7634-67EE-45A1-A49C-FA64AD4A589C}" destId="{3ED90BC4-EFF3-47BC-BB23-5F75EE5DC0B2}" srcOrd="1" destOrd="0" presId="urn:microsoft.com/office/officeart/2005/8/layout/orgChart1"/>
    <dgm:cxn modelId="{38668CC7-7770-4F99-89B8-D7BBB225422B}" type="presParOf" srcId="{3ED90BC4-EFF3-47BC-BB23-5F75EE5DC0B2}" destId="{A113453D-8D6B-49E0-A135-F2D4813ACD31}" srcOrd="0" destOrd="0" presId="urn:microsoft.com/office/officeart/2005/8/layout/orgChart1"/>
    <dgm:cxn modelId="{64CB3482-FB06-4691-8662-024DAC3137B6}" type="presParOf" srcId="{A113453D-8D6B-49E0-A135-F2D4813ACD31}" destId="{8C0B296C-449B-4BB9-9D28-6A4B42AC8813}" srcOrd="0" destOrd="0" presId="urn:microsoft.com/office/officeart/2005/8/layout/orgChart1"/>
    <dgm:cxn modelId="{8A1A7AF2-F147-4C29-BED3-C65B5A4D6E06}" type="presParOf" srcId="{A113453D-8D6B-49E0-A135-F2D4813ACD31}" destId="{BF1CDB38-A01D-4F2B-AAE5-F939022C4906}" srcOrd="1" destOrd="0" presId="urn:microsoft.com/office/officeart/2005/8/layout/orgChart1"/>
    <dgm:cxn modelId="{7B436E02-E374-43B7-A631-ACF2B19ABF3C}" type="presParOf" srcId="{3ED90BC4-EFF3-47BC-BB23-5F75EE5DC0B2}" destId="{11F1F54D-744A-4D00-A20C-442A9F5F0CB2}" srcOrd="1" destOrd="0" presId="urn:microsoft.com/office/officeart/2005/8/layout/orgChart1"/>
    <dgm:cxn modelId="{6B3B2355-8A48-4BD9-B21F-EB915C791DBB}" type="presParOf" srcId="{3ED90BC4-EFF3-47BC-BB23-5F75EE5DC0B2}" destId="{3430F834-E451-4377-B3B6-2EDF99F42EB6}" srcOrd="2" destOrd="0" presId="urn:microsoft.com/office/officeart/2005/8/layout/orgChart1"/>
    <dgm:cxn modelId="{054676CA-B717-4E5A-B224-0CB0D411F3AB}" type="presParOf" srcId="{E723C231-43B4-46E8-AD3B-3E2FCAB2469D}" destId="{DC482AA7-E388-48C0-8E61-2882D67E2774}" srcOrd="2" destOrd="0" presId="urn:microsoft.com/office/officeart/2005/8/layout/orgChart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B8BC79-B8CC-4FB0-A21A-3B3D1DFFCC51}">
      <dsp:nvSpPr>
        <dsp:cNvPr id="0" name=""/>
        <dsp:cNvSpPr/>
      </dsp:nvSpPr>
      <dsp:spPr>
        <a:xfrm>
          <a:off x="2038430" y="1755153"/>
          <a:ext cx="2145187" cy="2145187"/>
        </a:xfrm>
        <a:prstGeom prst="gear9">
          <a:avLst/>
        </a:prstGeom>
        <a:solidFill>
          <a:schemeClr val="accent1">
            <a:alpha val="90000"/>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GB" sz="1400" kern="1200"/>
            <a:t>Action video games</a:t>
          </a:r>
        </a:p>
      </dsp:txBody>
      <dsp:txXfrm>
        <a:off x="2469708" y="2257653"/>
        <a:ext cx="1282631" cy="1102670"/>
      </dsp:txXfrm>
    </dsp:sp>
    <dsp:sp modelId="{C79DB3ED-562E-48B7-914A-4EAAA6C01389}">
      <dsp:nvSpPr>
        <dsp:cNvPr id="0" name=""/>
        <dsp:cNvSpPr/>
      </dsp:nvSpPr>
      <dsp:spPr>
        <a:xfrm>
          <a:off x="790322" y="1248108"/>
          <a:ext cx="1560136" cy="1560136"/>
        </a:xfrm>
        <a:prstGeom prst="gear6">
          <a:avLst/>
        </a:prstGeom>
        <a:solidFill>
          <a:schemeClr val="accent1">
            <a:alpha val="90000"/>
            <a:hueOff val="0"/>
            <a:satOff val="0"/>
            <a:lumOff val="0"/>
            <a:alphaOff val="-20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GB" sz="1400" kern="1200"/>
            <a:t>Cognition</a:t>
          </a:r>
        </a:p>
      </dsp:txBody>
      <dsp:txXfrm>
        <a:off x="1183091" y="1643251"/>
        <a:ext cx="774598" cy="769850"/>
      </dsp:txXfrm>
    </dsp:sp>
    <dsp:sp modelId="{49DA86C1-C493-4E87-9DE8-B80CC30C5F65}">
      <dsp:nvSpPr>
        <dsp:cNvPr id="0" name=""/>
        <dsp:cNvSpPr/>
      </dsp:nvSpPr>
      <dsp:spPr>
        <a:xfrm rot="20700000">
          <a:off x="1664157" y="171774"/>
          <a:ext cx="1528614" cy="1528614"/>
        </a:xfrm>
        <a:prstGeom prst="gear6">
          <a:avLst/>
        </a:prstGeom>
        <a:solidFill>
          <a:schemeClr val="accent1">
            <a:alpha val="90000"/>
            <a:hueOff val="0"/>
            <a:satOff val="0"/>
            <a:lumOff val="0"/>
            <a:alphaOff val="-40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GB" sz="1400" kern="1200"/>
            <a:t>Expertise</a:t>
          </a:r>
        </a:p>
      </dsp:txBody>
      <dsp:txXfrm rot="-20700000">
        <a:off x="1999427" y="507044"/>
        <a:ext cx="858074" cy="858074"/>
      </dsp:txXfrm>
    </dsp:sp>
    <dsp:sp modelId="{7A4FA406-FB50-47F7-AD39-BFED5982443A}">
      <dsp:nvSpPr>
        <dsp:cNvPr id="0" name=""/>
        <dsp:cNvSpPr/>
      </dsp:nvSpPr>
      <dsp:spPr>
        <a:xfrm>
          <a:off x="1870283" y="1433262"/>
          <a:ext cx="2745839" cy="2745839"/>
        </a:xfrm>
        <a:prstGeom prst="circularArrow">
          <a:avLst>
            <a:gd name="adj1" fmla="val 4687"/>
            <a:gd name="adj2" fmla="val 299029"/>
            <a:gd name="adj3" fmla="val 2508853"/>
            <a:gd name="adj4" fmla="val 15877121"/>
            <a:gd name="adj5" fmla="val 5469"/>
          </a:avLst>
        </a:prstGeom>
        <a:solidFill>
          <a:schemeClr val="accent1">
            <a:shade val="9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sp>
    <dsp:sp modelId="{333B40AF-B894-43F5-B50E-1525CB78E923}">
      <dsp:nvSpPr>
        <dsp:cNvPr id="0" name=""/>
        <dsp:cNvSpPr/>
      </dsp:nvSpPr>
      <dsp:spPr>
        <a:xfrm>
          <a:off x="514025" y="904171"/>
          <a:ext cx="1995023" cy="1995023"/>
        </a:xfrm>
        <a:prstGeom prst="leftCircularArrow">
          <a:avLst>
            <a:gd name="adj1" fmla="val 6452"/>
            <a:gd name="adj2" fmla="val 429999"/>
            <a:gd name="adj3" fmla="val 10489124"/>
            <a:gd name="adj4" fmla="val 14837806"/>
            <a:gd name="adj5" fmla="val 7527"/>
          </a:avLst>
        </a:prstGeom>
        <a:solidFill>
          <a:schemeClr val="accent1">
            <a:shade val="90000"/>
            <a:hueOff val="244323"/>
            <a:satOff val="-25515"/>
            <a:lumOff val="26455"/>
            <a:alphaOff val="0"/>
          </a:schemeClr>
        </a:solidFill>
        <a:ln>
          <a:noFill/>
        </a:ln>
        <a:effectLst/>
      </dsp:spPr>
      <dsp:style>
        <a:lnRef idx="0">
          <a:scrgbClr r="0" g="0" b="0"/>
        </a:lnRef>
        <a:fillRef idx="1">
          <a:scrgbClr r="0" g="0" b="0"/>
        </a:fillRef>
        <a:effectRef idx="1">
          <a:scrgbClr r="0" g="0" b="0"/>
        </a:effectRef>
        <a:fontRef idx="minor">
          <a:schemeClr val="lt1"/>
        </a:fontRef>
      </dsp:style>
    </dsp:sp>
    <dsp:sp modelId="{A6EA08E7-BB69-43A7-9FA0-410E9792193C}">
      <dsp:nvSpPr>
        <dsp:cNvPr id="0" name=""/>
        <dsp:cNvSpPr/>
      </dsp:nvSpPr>
      <dsp:spPr>
        <a:xfrm>
          <a:off x="1310573" y="-161788"/>
          <a:ext cx="2151037" cy="2151037"/>
        </a:xfrm>
        <a:prstGeom prst="circularArrow">
          <a:avLst>
            <a:gd name="adj1" fmla="val 5984"/>
            <a:gd name="adj2" fmla="val 394124"/>
            <a:gd name="adj3" fmla="val 13313824"/>
            <a:gd name="adj4" fmla="val 10508221"/>
            <a:gd name="adj5" fmla="val 6981"/>
          </a:avLst>
        </a:prstGeom>
        <a:solidFill>
          <a:schemeClr val="accent1">
            <a:shade val="90000"/>
            <a:hueOff val="488645"/>
            <a:satOff val="-51030"/>
            <a:lumOff val="52910"/>
            <a:alphaOff val="0"/>
          </a:schemeClr>
        </a:solidFill>
        <a:ln>
          <a:noFill/>
        </a:ln>
        <a:effectLst/>
      </dsp:spPr>
      <dsp:style>
        <a:lnRef idx="0">
          <a:scrgbClr r="0" g="0" b="0"/>
        </a:lnRef>
        <a:fillRef idx="1">
          <a:scrgbClr r="0" g="0" b="0"/>
        </a:fillRef>
        <a:effectRef idx="1">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446B76-DB95-4671-83F2-CC36A9CED012}">
      <dsp:nvSpPr>
        <dsp:cNvPr id="0" name=""/>
        <dsp:cNvSpPr/>
      </dsp:nvSpPr>
      <dsp:spPr>
        <a:xfrm>
          <a:off x="9788617" y="1589238"/>
          <a:ext cx="91440" cy="499760"/>
        </a:xfrm>
        <a:custGeom>
          <a:avLst/>
          <a:gdLst/>
          <a:ahLst/>
          <a:cxnLst/>
          <a:rect l="0" t="0" r="0" b="0"/>
          <a:pathLst>
            <a:path>
              <a:moveTo>
                <a:pt x="45720" y="0"/>
              </a:moveTo>
              <a:lnTo>
                <a:pt x="45720" y="499760"/>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50FDEAA-3256-4466-B65A-9B4035AAFC13}">
      <dsp:nvSpPr>
        <dsp:cNvPr id="0" name=""/>
        <dsp:cNvSpPr/>
      </dsp:nvSpPr>
      <dsp:spPr>
        <a:xfrm>
          <a:off x="6909042" y="1589238"/>
          <a:ext cx="91440" cy="499760"/>
        </a:xfrm>
        <a:custGeom>
          <a:avLst/>
          <a:gdLst/>
          <a:ahLst/>
          <a:cxnLst/>
          <a:rect l="0" t="0" r="0" b="0"/>
          <a:pathLst>
            <a:path>
              <a:moveTo>
                <a:pt x="45720" y="0"/>
              </a:moveTo>
              <a:lnTo>
                <a:pt x="45720" y="499760"/>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B2501ED-644F-44DE-9565-4134C252B542}">
      <dsp:nvSpPr>
        <dsp:cNvPr id="0" name=""/>
        <dsp:cNvSpPr/>
      </dsp:nvSpPr>
      <dsp:spPr>
        <a:xfrm>
          <a:off x="4029467" y="1589238"/>
          <a:ext cx="91440" cy="499760"/>
        </a:xfrm>
        <a:custGeom>
          <a:avLst/>
          <a:gdLst/>
          <a:ahLst/>
          <a:cxnLst/>
          <a:rect l="0" t="0" r="0" b="0"/>
          <a:pathLst>
            <a:path>
              <a:moveTo>
                <a:pt x="45720" y="0"/>
              </a:moveTo>
              <a:lnTo>
                <a:pt x="45720" y="499760"/>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F1B8BC-ABC4-4A7A-B46C-23E2A2F8A4BE}">
      <dsp:nvSpPr>
        <dsp:cNvPr id="0" name=""/>
        <dsp:cNvSpPr/>
      </dsp:nvSpPr>
      <dsp:spPr>
        <a:xfrm>
          <a:off x="1149892" y="1589238"/>
          <a:ext cx="91440" cy="499760"/>
        </a:xfrm>
        <a:custGeom>
          <a:avLst/>
          <a:gdLst/>
          <a:ahLst/>
          <a:cxnLst/>
          <a:rect l="0" t="0" r="0" b="0"/>
          <a:pathLst>
            <a:path>
              <a:moveTo>
                <a:pt x="45720" y="0"/>
              </a:moveTo>
              <a:lnTo>
                <a:pt x="45720" y="499760"/>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BFEC987-B66B-4A85-9A39-496C03E04A4C}">
      <dsp:nvSpPr>
        <dsp:cNvPr id="0" name=""/>
        <dsp:cNvSpPr/>
      </dsp:nvSpPr>
      <dsp:spPr>
        <a:xfrm>
          <a:off x="5705" y="399331"/>
          <a:ext cx="2379814" cy="1189907"/>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GB" sz="2800" kern="1200" dirty="0"/>
            <a:t>Stricter definitions of AVGs </a:t>
          </a:r>
          <a:endParaRPr lang="en-US" sz="2800" kern="1200" dirty="0"/>
        </a:p>
      </dsp:txBody>
      <dsp:txXfrm>
        <a:off x="5705" y="399331"/>
        <a:ext cx="2379814" cy="1189907"/>
      </dsp:txXfrm>
    </dsp:sp>
    <dsp:sp modelId="{8E731F09-6DDC-48EE-8537-12B888EAC414}">
      <dsp:nvSpPr>
        <dsp:cNvPr id="0" name=""/>
        <dsp:cNvSpPr/>
      </dsp:nvSpPr>
      <dsp:spPr>
        <a:xfrm>
          <a:off x="5705" y="2088998"/>
          <a:ext cx="2379814" cy="1189907"/>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GB" sz="2800" kern="1200" dirty="0"/>
            <a:t>Counter-Strike (CS)</a:t>
          </a:r>
        </a:p>
      </dsp:txBody>
      <dsp:txXfrm>
        <a:off x="5705" y="2088998"/>
        <a:ext cx="2379814" cy="1189907"/>
      </dsp:txXfrm>
    </dsp:sp>
    <dsp:sp modelId="{1A63BC1F-82A6-4C0A-8F8F-328681D13753}">
      <dsp:nvSpPr>
        <dsp:cNvPr id="0" name=""/>
        <dsp:cNvSpPr/>
      </dsp:nvSpPr>
      <dsp:spPr>
        <a:xfrm>
          <a:off x="2885280" y="399331"/>
          <a:ext cx="2379814" cy="1189907"/>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GB" sz="2800" kern="1200" dirty="0"/>
            <a:t>Measure of AVG expertise</a:t>
          </a:r>
          <a:endParaRPr lang="en-US" sz="2800" kern="1200" dirty="0"/>
        </a:p>
      </dsp:txBody>
      <dsp:txXfrm>
        <a:off x="2885280" y="399331"/>
        <a:ext cx="2379814" cy="1189907"/>
      </dsp:txXfrm>
    </dsp:sp>
    <dsp:sp modelId="{D0998293-07C0-46A3-9A3B-326683E3A987}">
      <dsp:nvSpPr>
        <dsp:cNvPr id="0" name=""/>
        <dsp:cNvSpPr/>
      </dsp:nvSpPr>
      <dsp:spPr>
        <a:xfrm>
          <a:off x="2885280" y="2088998"/>
          <a:ext cx="2379814" cy="1189907"/>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GB" sz="2800" kern="1200" dirty="0"/>
            <a:t>How to measure expertise?</a:t>
          </a:r>
        </a:p>
      </dsp:txBody>
      <dsp:txXfrm>
        <a:off x="2885280" y="2088998"/>
        <a:ext cx="2379814" cy="1189907"/>
      </dsp:txXfrm>
    </dsp:sp>
    <dsp:sp modelId="{255F40FA-E2ED-44A4-A84A-9BE93E3C041D}">
      <dsp:nvSpPr>
        <dsp:cNvPr id="0" name=""/>
        <dsp:cNvSpPr/>
      </dsp:nvSpPr>
      <dsp:spPr>
        <a:xfrm>
          <a:off x="5764855" y="399331"/>
          <a:ext cx="2379814" cy="1189907"/>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GB" sz="2800" kern="1200" dirty="0"/>
            <a:t>Larger and more diverse samples </a:t>
          </a:r>
          <a:endParaRPr lang="en-US" sz="2800" kern="1200" dirty="0"/>
        </a:p>
      </dsp:txBody>
      <dsp:txXfrm>
        <a:off x="5764855" y="399331"/>
        <a:ext cx="2379814" cy="1189907"/>
      </dsp:txXfrm>
    </dsp:sp>
    <dsp:sp modelId="{AFC0803D-DCFF-4683-B7AF-9BF0C28260F2}">
      <dsp:nvSpPr>
        <dsp:cNvPr id="0" name=""/>
        <dsp:cNvSpPr/>
      </dsp:nvSpPr>
      <dsp:spPr>
        <a:xfrm>
          <a:off x="5764855" y="2088998"/>
          <a:ext cx="2379814" cy="1189907"/>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GB" sz="2800" kern="1200" dirty="0"/>
            <a:t>N = 250+</a:t>
          </a:r>
        </a:p>
      </dsp:txBody>
      <dsp:txXfrm>
        <a:off x="5764855" y="2088998"/>
        <a:ext cx="2379814" cy="1189907"/>
      </dsp:txXfrm>
    </dsp:sp>
    <dsp:sp modelId="{049ED1AD-D37C-4990-94ED-E7BDD04DCCE0}">
      <dsp:nvSpPr>
        <dsp:cNvPr id="0" name=""/>
        <dsp:cNvSpPr/>
      </dsp:nvSpPr>
      <dsp:spPr>
        <a:xfrm>
          <a:off x="8644430" y="399331"/>
          <a:ext cx="2379814" cy="1189907"/>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GB" sz="2800" kern="1200" dirty="0"/>
            <a:t>Longer training or more expertise</a:t>
          </a:r>
          <a:endParaRPr lang="en-US" sz="2800" kern="1200" dirty="0"/>
        </a:p>
      </dsp:txBody>
      <dsp:txXfrm>
        <a:off x="8644430" y="399331"/>
        <a:ext cx="2379814" cy="1189907"/>
      </dsp:txXfrm>
    </dsp:sp>
    <dsp:sp modelId="{8C0B296C-449B-4BB9-9D28-6A4B42AC8813}">
      <dsp:nvSpPr>
        <dsp:cNvPr id="0" name=""/>
        <dsp:cNvSpPr/>
      </dsp:nvSpPr>
      <dsp:spPr>
        <a:xfrm>
          <a:off x="8644430" y="2088998"/>
          <a:ext cx="2379814" cy="1189907"/>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GB" sz="2800" kern="1200" dirty="0"/>
            <a:t>10 to 10,000 total hours</a:t>
          </a:r>
        </a:p>
      </dsp:txBody>
      <dsp:txXfrm>
        <a:off x="8644430" y="2088998"/>
        <a:ext cx="2379814" cy="1189907"/>
      </dsp:txXfrm>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4.png>
</file>

<file path=ppt/media/image15.png>
</file>

<file path=ppt/media/image16.png>
</file>

<file path=ppt/media/image2.gif>
</file>

<file path=ppt/media/image3.jpeg>
</file>

<file path=ppt/media/image4.gif>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02A201-E91B-471B-8A1A-D44D047DF93E}" type="datetimeFigureOut">
              <a:rPr lang="en-GB" smtClean="0"/>
              <a:t>23/06/2022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77A01B-5F24-4A37-93E3-58786D82916A}" type="slidenum">
              <a:rPr lang="en-GB" smtClean="0"/>
              <a:t>‹#›</a:t>
            </a:fld>
            <a:endParaRPr lang="en-GB"/>
          </a:p>
        </p:txBody>
      </p:sp>
    </p:spTree>
    <p:extLst>
      <p:ext uri="{BB962C8B-B14F-4D97-AF65-F5344CB8AC3E}">
        <p14:creationId xmlns:p14="http://schemas.microsoft.com/office/powerpoint/2010/main" val="33497862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7000"/>
              </a:lnSpc>
              <a:spcBef>
                <a:spcPts val="0"/>
              </a:spcBef>
              <a:spcAft>
                <a:spcPts val="800"/>
              </a:spcAft>
              <a:buClrTx/>
              <a:buSzTx/>
              <a:buFont typeface="Symbol" panose="05050102010706020507" pitchFamily="18" charset="2"/>
              <a:buNone/>
              <a:tabLst/>
              <a:defRPr/>
            </a:pPr>
            <a:endParaRPr lang="en-GB"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3877A01B-5F24-4A37-93E3-58786D82916A}" type="slidenum">
              <a:rPr lang="en-GB" smtClean="0"/>
              <a:t>1</a:t>
            </a:fld>
            <a:endParaRPr lang="en-GB"/>
          </a:p>
        </p:txBody>
      </p:sp>
    </p:spTree>
    <p:extLst>
      <p:ext uri="{BB962C8B-B14F-4D97-AF65-F5344CB8AC3E}">
        <p14:creationId xmlns:p14="http://schemas.microsoft.com/office/powerpoint/2010/main" val="34910313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So, how do these four expertise groups differ in terms of their cognitive performance on our colour/shape task?</a:t>
            </a: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Critically, we found that RTs in single-rule trials were fastest in those with greater expertise – suggesting processing speed performance is enhanced in more expert CS players. And an ANOVA revealed this relationship to be significant.</a:t>
            </a:r>
          </a:p>
          <a:p>
            <a:pPr marL="342900" lvl="0" indent="-342900">
              <a:lnSpc>
                <a:spcPct val="107000"/>
              </a:lnSpc>
              <a:buFont typeface="Symbol" panose="05050102010706020507" pitchFamily="18" charset="2"/>
              <a:buChar char=""/>
            </a:pPr>
            <a:r>
              <a:rPr lang="en-GB" sz="1800" b="1" dirty="0">
                <a:solidFill>
                  <a:srgbClr val="FF33CC"/>
                </a:solidFill>
                <a:effectLst/>
                <a:latin typeface="Calibri" panose="020F0502020204030204" pitchFamily="34" charset="0"/>
                <a:ea typeface="Calibri" panose="020F0502020204030204" pitchFamily="34" charset="0"/>
                <a:cs typeface="Arial" panose="020B0604020202020204" pitchFamily="34" charset="0"/>
              </a:rPr>
              <a:t>Experienced</a:t>
            </a:r>
            <a:r>
              <a:rPr lang="en-GB" sz="1800" dirty="0">
                <a:solidFill>
                  <a:srgbClr val="FF33CC"/>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players were 48ms faster than </a:t>
            </a:r>
            <a:r>
              <a:rPr lang="en-GB" sz="1800" b="1" dirty="0">
                <a:solidFill>
                  <a:srgbClr val="ED7D31"/>
                </a:solidFill>
                <a:effectLst/>
                <a:latin typeface="Calibri" panose="020F0502020204030204" pitchFamily="34" charset="0"/>
                <a:ea typeface="Calibri" panose="020F0502020204030204" pitchFamily="34" charset="0"/>
                <a:cs typeface="Arial" panose="020B0604020202020204" pitchFamily="34" charset="0"/>
              </a:rPr>
              <a:t>Casual</a:t>
            </a:r>
            <a:r>
              <a:rPr lang="en-GB" sz="1800" dirty="0">
                <a:solidFill>
                  <a:srgbClr val="ED7D31"/>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players, and </a:t>
            </a:r>
            <a:r>
              <a:rPr lang="en-GB" sz="1800" b="1" dirty="0">
                <a:solidFill>
                  <a:srgbClr val="92D050"/>
                </a:solidFill>
                <a:effectLst/>
                <a:latin typeface="Calibri" panose="020F0502020204030204" pitchFamily="34" charset="0"/>
                <a:ea typeface="Calibri" panose="020F0502020204030204" pitchFamily="34" charset="0"/>
                <a:cs typeface="Arial" panose="020B0604020202020204" pitchFamily="34" charset="0"/>
              </a:rPr>
              <a:t>Semi/Professionals</a:t>
            </a:r>
            <a:r>
              <a:rPr lang="en-GB" sz="1800" dirty="0">
                <a:solidFill>
                  <a:srgbClr val="92D050"/>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were 85ms faster than </a:t>
            </a:r>
            <a:r>
              <a:rPr lang="en-GB" sz="1800" b="1" dirty="0">
                <a:solidFill>
                  <a:srgbClr val="ED7D31"/>
                </a:solidFill>
                <a:effectLst/>
                <a:latin typeface="Calibri" panose="020F0502020204030204" pitchFamily="34" charset="0"/>
                <a:ea typeface="Calibri" panose="020F0502020204030204" pitchFamily="34" charset="0"/>
                <a:cs typeface="Arial" panose="020B0604020202020204" pitchFamily="34" charset="0"/>
              </a:rPr>
              <a:t>Casual</a:t>
            </a:r>
            <a:r>
              <a:rPr lang="en-GB" sz="1800" dirty="0">
                <a:effectLst/>
                <a:latin typeface="Calibri" panose="020F0502020204030204" pitchFamily="34" charset="0"/>
                <a:ea typeface="Calibri" panose="020F0502020204030204" pitchFamily="34" charset="0"/>
                <a:cs typeface="Arial" panose="020B0604020202020204" pitchFamily="34" charset="0"/>
              </a:rPr>
              <a:t> players – and pairwise t-tests showed both of these relationships to be significant. </a:t>
            </a: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As we’d expect, RTs were slower overall in Repetition-rule trials, as they are in the more challenging Mixed-rule block – and again RTs were fastest in those with greater expertise, with the ANOVA revealing this relationship to be significant.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However, on Switch trials, RTs were fastest in </a:t>
            </a:r>
            <a:r>
              <a:rPr lang="en-GB" sz="1800" b="1" dirty="0">
                <a:solidFill>
                  <a:srgbClr val="FF33CC"/>
                </a:solidFill>
                <a:effectLst/>
                <a:latin typeface="Calibri" panose="020F0502020204030204" pitchFamily="34" charset="0"/>
                <a:ea typeface="Calibri" panose="020F0502020204030204" pitchFamily="34" charset="0"/>
                <a:cs typeface="Arial" panose="020B0604020202020204" pitchFamily="34" charset="0"/>
              </a:rPr>
              <a:t>Experienced</a:t>
            </a:r>
            <a:r>
              <a:rPr lang="en-GB" sz="1800" dirty="0">
                <a:solidFill>
                  <a:srgbClr val="FF33CC"/>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players, with </a:t>
            </a:r>
            <a:r>
              <a:rPr lang="en-GB" sz="1800" b="1" dirty="0">
                <a:solidFill>
                  <a:srgbClr val="0070C0"/>
                </a:solidFill>
                <a:effectLst/>
                <a:latin typeface="Calibri" panose="020F0502020204030204" pitchFamily="34" charset="0"/>
                <a:ea typeface="Calibri" panose="020F0502020204030204" pitchFamily="34" charset="0"/>
                <a:cs typeface="Arial" panose="020B0604020202020204" pitchFamily="34" charset="0"/>
              </a:rPr>
              <a:t>Aspiring</a:t>
            </a:r>
            <a:r>
              <a:rPr lang="en-GB" sz="1800" dirty="0">
                <a:solidFill>
                  <a:srgbClr val="0070C0"/>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and </a:t>
            </a:r>
            <a:r>
              <a:rPr lang="en-GB" sz="1800" b="1" dirty="0">
                <a:solidFill>
                  <a:srgbClr val="70AD47"/>
                </a:solidFill>
                <a:effectLst/>
                <a:latin typeface="Calibri" panose="020F0502020204030204" pitchFamily="34" charset="0"/>
                <a:ea typeface="Calibri" panose="020F0502020204030204" pitchFamily="34" charset="0"/>
                <a:cs typeface="Arial" panose="020B0604020202020204" pitchFamily="34" charset="0"/>
              </a:rPr>
              <a:t>Semi/Professionals</a:t>
            </a:r>
            <a:r>
              <a:rPr lang="en-GB" sz="1800" dirty="0">
                <a:solidFill>
                  <a:srgbClr val="70AD47"/>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second best, and </a:t>
            </a:r>
            <a:r>
              <a:rPr lang="en-GB" sz="1800" b="1" dirty="0">
                <a:solidFill>
                  <a:srgbClr val="ED7D31"/>
                </a:solidFill>
                <a:effectLst/>
                <a:latin typeface="Calibri" panose="020F0502020204030204" pitchFamily="34" charset="0"/>
                <a:ea typeface="Calibri" panose="020F0502020204030204" pitchFamily="34" charset="0"/>
                <a:cs typeface="Arial" panose="020B0604020202020204" pitchFamily="34" charset="0"/>
              </a:rPr>
              <a:t>Casuals</a:t>
            </a:r>
            <a:r>
              <a:rPr lang="en-GB" sz="1800" dirty="0">
                <a:solidFill>
                  <a:srgbClr val="ED7D31"/>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being the slowest in these trials. Whilst we would expect RTs to be slower in these more challenging Switch trials, there appears to be a U-shaped relationship here – but evaluation of the mixing and switching costs will give more insight into this.</a:t>
            </a:r>
          </a:p>
        </p:txBody>
      </p:sp>
      <p:sp>
        <p:nvSpPr>
          <p:cNvPr id="4" name="Slide Number Placeholder 3"/>
          <p:cNvSpPr>
            <a:spLocks noGrp="1"/>
          </p:cNvSpPr>
          <p:nvPr>
            <p:ph type="sldNum" sz="quarter" idx="5"/>
          </p:nvPr>
        </p:nvSpPr>
        <p:spPr/>
        <p:txBody>
          <a:bodyPr/>
          <a:lstStyle/>
          <a:p>
            <a:fld id="{3877A01B-5F24-4A37-93E3-58786D82916A}" type="slidenum">
              <a:rPr lang="en-GB" smtClean="0"/>
              <a:t>10</a:t>
            </a:fld>
            <a:endParaRPr lang="en-GB"/>
          </a:p>
        </p:txBody>
      </p:sp>
    </p:spTree>
    <p:extLst>
      <p:ext uri="{BB962C8B-B14F-4D97-AF65-F5344CB8AC3E}">
        <p14:creationId xmlns:p14="http://schemas.microsoft.com/office/powerpoint/2010/main" val="1899725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Mixing Costs reflects our ability to do two tasks simultaneously, and performance was very similar across participants. There was a difference of just 10ms between the largest cost in </a:t>
            </a:r>
            <a:r>
              <a:rPr lang="en-GB" sz="1800" b="1" dirty="0">
                <a:solidFill>
                  <a:srgbClr val="ED7D31"/>
                </a:solidFill>
                <a:effectLst/>
                <a:latin typeface="Calibri" panose="020F0502020204030204" pitchFamily="34" charset="0"/>
                <a:ea typeface="Calibri" panose="020F0502020204030204" pitchFamily="34" charset="0"/>
                <a:cs typeface="Arial" panose="020B0604020202020204" pitchFamily="34" charset="0"/>
              </a:rPr>
              <a:t>Casuals</a:t>
            </a:r>
            <a:r>
              <a:rPr lang="en-GB" sz="1800" dirty="0">
                <a:solidFill>
                  <a:srgbClr val="ED7D31"/>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and the smallest cost in </a:t>
            </a:r>
            <a:r>
              <a:rPr lang="en-GB" sz="1800" b="1" dirty="0">
                <a:solidFill>
                  <a:srgbClr val="FF33CC"/>
                </a:solidFill>
                <a:effectLst/>
                <a:latin typeface="Calibri" panose="020F0502020204030204" pitchFamily="34" charset="0"/>
                <a:ea typeface="Calibri" panose="020F0502020204030204" pitchFamily="34" charset="0"/>
                <a:cs typeface="Arial" panose="020B0604020202020204" pitchFamily="34" charset="0"/>
              </a:rPr>
              <a:t>Experienced</a:t>
            </a:r>
            <a:r>
              <a:rPr lang="en-GB" sz="1800" dirty="0">
                <a:solidFill>
                  <a:srgbClr val="FF33CC"/>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players – so no relationship here.</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Then we have Switching Costs, which reflects our ability to switch between tasks, and performance was best in </a:t>
            </a:r>
            <a:r>
              <a:rPr lang="en-GB" sz="1800" b="1" dirty="0">
                <a:solidFill>
                  <a:srgbClr val="FF33CC"/>
                </a:solidFill>
                <a:effectLst/>
                <a:latin typeface="Calibri" panose="020F0502020204030204" pitchFamily="34" charset="0"/>
                <a:ea typeface="Calibri" panose="020F0502020204030204" pitchFamily="34" charset="0"/>
                <a:cs typeface="Arial" panose="020B0604020202020204" pitchFamily="34" charset="0"/>
              </a:rPr>
              <a:t>Experienced</a:t>
            </a:r>
            <a:r>
              <a:rPr lang="en-GB" sz="1800" dirty="0">
                <a:solidFill>
                  <a:srgbClr val="FF33CC"/>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players who showed the smallest switching costs, and </a:t>
            </a:r>
            <a:r>
              <a:rPr lang="en-GB" sz="1800" b="1" dirty="0">
                <a:solidFill>
                  <a:srgbClr val="92D050"/>
                </a:solidFill>
                <a:effectLst/>
                <a:latin typeface="Calibri" panose="020F0502020204030204" pitchFamily="34" charset="0"/>
                <a:ea typeface="Calibri" panose="020F0502020204030204" pitchFamily="34" charset="0"/>
                <a:cs typeface="Arial" panose="020B0604020202020204" pitchFamily="34" charset="0"/>
              </a:rPr>
              <a:t>Semi/Professionals </a:t>
            </a:r>
            <a:r>
              <a:rPr lang="en-GB" sz="1800" dirty="0">
                <a:effectLst/>
                <a:latin typeface="Calibri" panose="020F0502020204030204" pitchFamily="34" charset="0"/>
                <a:ea typeface="Calibri" panose="020F0502020204030204" pitchFamily="34" charset="0"/>
                <a:cs typeface="Arial" panose="020B0604020202020204" pitchFamily="34" charset="0"/>
              </a:rPr>
              <a:t>had the worst performance, showing the greatest switching costs. And whilst there was a difference of over 100ms between these two values – the ANOVA revealed this U-shaped relationship to be non-significant. </a:t>
            </a:r>
          </a:p>
        </p:txBody>
      </p:sp>
      <p:sp>
        <p:nvSpPr>
          <p:cNvPr id="4" name="Slide Number Placeholder 3"/>
          <p:cNvSpPr>
            <a:spLocks noGrp="1"/>
          </p:cNvSpPr>
          <p:nvPr>
            <p:ph type="sldNum" sz="quarter" idx="5"/>
          </p:nvPr>
        </p:nvSpPr>
        <p:spPr/>
        <p:txBody>
          <a:bodyPr/>
          <a:lstStyle/>
          <a:p>
            <a:fld id="{3877A01B-5F24-4A37-93E3-58786D82916A}" type="slidenum">
              <a:rPr lang="en-GB" smtClean="0"/>
              <a:t>11</a:t>
            </a:fld>
            <a:endParaRPr lang="en-GB"/>
          </a:p>
        </p:txBody>
      </p:sp>
    </p:spTree>
    <p:extLst>
      <p:ext uri="{BB962C8B-B14F-4D97-AF65-F5344CB8AC3E}">
        <p14:creationId xmlns:p14="http://schemas.microsoft.com/office/powerpoint/2010/main" val="12538204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In summary, our results suggest that processing speed abilities are enhanced in more expert CS players, as reflected by the relationship between speed in single-rule trials and CS expertise.</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This supports previous literature, and suggests that playing AVGs could improve processing speed abilities however, further intervention studies are necessary to imply causality. </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 X2</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Secondly, mixing and switching performance was </a:t>
            </a:r>
            <a:r>
              <a:rPr lang="en-GB" sz="1800" b="1" dirty="0">
                <a:effectLst/>
                <a:latin typeface="Calibri" panose="020F0502020204030204" pitchFamily="34" charset="0"/>
                <a:ea typeface="Calibri" panose="020F0502020204030204" pitchFamily="34" charset="0"/>
                <a:cs typeface="Arial" panose="020B0604020202020204" pitchFamily="34" charset="0"/>
              </a:rPr>
              <a:t>not</a:t>
            </a:r>
            <a:r>
              <a:rPr lang="en-GB" sz="1800" dirty="0">
                <a:effectLst/>
                <a:latin typeface="Calibri" panose="020F0502020204030204" pitchFamily="34" charset="0"/>
                <a:ea typeface="Calibri" panose="020F0502020204030204" pitchFamily="34" charset="0"/>
                <a:cs typeface="Arial" panose="020B0604020202020204" pitchFamily="34" charset="0"/>
              </a:rPr>
              <a:t> enhanced in more expert CS players.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Whilst this finding was non-significant, the U-shaped relationship between CS expertise and switching costs is certainly interesting – and perhaps suggests that with expertise gains there are strategic shifts in attention allocation. </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A recent study, study which measured EEG signals and eye-movements in AVGs whilst they performed a cognitive task - suggested that AVGs have different stimulus exploration strategies, and improved early perceptual analysis of stimuli. </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A similar conclusion could be applied to this study – perhaps highly expert players have reduced task mixing and switching ability, because they use a more focused attentional strategy compared to less expert players who employ a more divided attentional strategy.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However, as these findings are non-significant – further research is required to establish a relationship between mixing and switching ability in AVG players. </a:t>
            </a:r>
          </a:p>
        </p:txBody>
      </p:sp>
      <p:sp>
        <p:nvSpPr>
          <p:cNvPr id="4" name="Slide Number Placeholder 3"/>
          <p:cNvSpPr>
            <a:spLocks noGrp="1"/>
          </p:cNvSpPr>
          <p:nvPr>
            <p:ph type="sldNum" sz="quarter" idx="5"/>
          </p:nvPr>
        </p:nvSpPr>
        <p:spPr/>
        <p:txBody>
          <a:bodyPr/>
          <a:lstStyle/>
          <a:p>
            <a:fld id="{3877A01B-5F24-4A37-93E3-58786D82916A}" type="slidenum">
              <a:rPr lang="en-GB" smtClean="0"/>
              <a:t>12</a:t>
            </a:fld>
            <a:endParaRPr lang="en-GB"/>
          </a:p>
        </p:txBody>
      </p:sp>
    </p:spTree>
    <p:extLst>
      <p:ext uri="{BB962C8B-B14F-4D97-AF65-F5344CB8AC3E}">
        <p14:creationId xmlns:p14="http://schemas.microsoft.com/office/powerpoint/2010/main" val="22181211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We conducted a large-scale cross-sectional investigation of processing speed, mixing and switching performance in CS varyingly expert CS players, an improvement on the typically small samples found in the AVG literature. </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Furthermore, we quantified CS expertise using a novel multivariable measure and k-means cluster analysis method.</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This methodology could be applied to other well-defined AVGs in future investigations, and is an improvement on previous studies who have often relied on a single measure of AVG expertise. </a:t>
            </a:r>
          </a:p>
        </p:txBody>
      </p:sp>
      <p:sp>
        <p:nvSpPr>
          <p:cNvPr id="4" name="Slide Number Placeholder 3"/>
          <p:cNvSpPr>
            <a:spLocks noGrp="1"/>
          </p:cNvSpPr>
          <p:nvPr>
            <p:ph type="sldNum" sz="quarter" idx="5"/>
          </p:nvPr>
        </p:nvSpPr>
        <p:spPr/>
        <p:txBody>
          <a:bodyPr/>
          <a:lstStyle/>
          <a:p>
            <a:fld id="{3877A01B-5F24-4A37-93E3-58786D82916A}" type="slidenum">
              <a:rPr lang="en-GB" smtClean="0"/>
              <a:t>13</a:t>
            </a:fld>
            <a:endParaRPr lang="en-GB"/>
          </a:p>
        </p:txBody>
      </p:sp>
    </p:spTree>
    <p:extLst>
      <p:ext uri="{BB962C8B-B14F-4D97-AF65-F5344CB8AC3E}">
        <p14:creationId xmlns:p14="http://schemas.microsoft.com/office/powerpoint/2010/main" val="3500497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This research has implications in terms of improving processing speed abilities with AVG play however, more research into the longevity and transferability of AVG trained cognitive skills to everyday-life is necessary.</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The next steps for this data-set is to conduct Drift Diffusion Modelling on the reaction time distributions – this decomposes the observed RTs and accuracy scores into latent decision-making processes, such as drift rate.</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Following this, our next study aims to address why CS players have improved processing speed, in terms of the ‘learning to learn’ theory and possible enhancements in probabilistic inference due to CS expertise.  </a:t>
            </a:r>
          </a:p>
          <a:p>
            <a:endParaRPr lang="en-GB" dirty="0"/>
          </a:p>
        </p:txBody>
      </p:sp>
      <p:sp>
        <p:nvSpPr>
          <p:cNvPr id="4" name="Slide Number Placeholder 3"/>
          <p:cNvSpPr>
            <a:spLocks noGrp="1"/>
          </p:cNvSpPr>
          <p:nvPr>
            <p:ph type="sldNum" sz="quarter" idx="5"/>
          </p:nvPr>
        </p:nvSpPr>
        <p:spPr/>
        <p:txBody>
          <a:bodyPr/>
          <a:lstStyle/>
          <a:p>
            <a:fld id="{3877A01B-5F24-4A37-93E3-58786D82916A}" type="slidenum">
              <a:rPr lang="en-GB" smtClean="0"/>
              <a:t>14</a:t>
            </a:fld>
            <a:endParaRPr lang="en-GB"/>
          </a:p>
        </p:txBody>
      </p:sp>
    </p:spTree>
    <p:extLst>
      <p:ext uri="{BB962C8B-B14F-4D97-AF65-F5344CB8AC3E}">
        <p14:creationId xmlns:p14="http://schemas.microsoft.com/office/powerpoint/2010/main" val="13165124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GB" sz="1800" dirty="0">
                <a:effectLst/>
                <a:latin typeface="Calibri" panose="020F0502020204030204" pitchFamily="34" charset="0"/>
                <a:ea typeface="Calibri" panose="020F0502020204030204" pitchFamily="34" charset="0"/>
                <a:cs typeface="Arial" panose="020B0604020202020204" pitchFamily="34" charset="0"/>
              </a:rPr>
              <a:t>Finally, I’d like to say thank you to my participants, my supervisors and of course this lovely audience for listening to my presentation. Thank you. </a:t>
            </a:r>
          </a:p>
          <a:p>
            <a:endParaRPr lang="en-GB" dirty="0"/>
          </a:p>
        </p:txBody>
      </p:sp>
      <p:sp>
        <p:nvSpPr>
          <p:cNvPr id="4" name="Slide Number Placeholder 3"/>
          <p:cNvSpPr>
            <a:spLocks noGrp="1"/>
          </p:cNvSpPr>
          <p:nvPr>
            <p:ph type="sldNum" sz="quarter" idx="5"/>
          </p:nvPr>
        </p:nvSpPr>
        <p:spPr/>
        <p:txBody>
          <a:bodyPr/>
          <a:lstStyle/>
          <a:p>
            <a:fld id="{3877A01B-5F24-4A37-93E3-58786D82916A}" type="slidenum">
              <a:rPr lang="en-GB" smtClean="0"/>
              <a:t>15</a:t>
            </a:fld>
            <a:endParaRPr lang="en-GB"/>
          </a:p>
        </p:txBody>
      </p:sp>
    </p:spTree>
    <p:extLst>
      <p:ext uri="{BB962C8B-B14F-4D97-AF65-F5344CB8AC3E}">
        <p14:creationId xmlns:p14="http://schemas.microsoft.com/office/powerpoint/2010/main" val="3622454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When we obtained the data, we first considered the values from our four measures of expertise.  </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But when we looked at the current ranking data, we realised that a large proportion of participants had sated they did not have a current ranking in the CS ranking system.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Answers to other questions from the questionnaire revealed that this was because they were using other ranking systems such as ESEA or FACE IT, which go well-beyond the highest ranking of Global Elite in the in-build system.</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So these highly expert players, and players who did not currently hold a ranking from competitive gameplay – weren’t well represented by the current ranking measure.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Unfortunately, this measure was not considered in the next steps of our analysis – left us with these three measures of expertise.  </a:t>
            </a:r>
          </a:p>
        </p:txBody>
      </p:sp>
      <p:sp>
        <p:nvSpPr>
          <p:cNvPr id="4" name="Slide Number Placeholder 3"/>
          <p:cNvSpPr>
            <a:spLocks noGrp="1"/>
          </p:cNvSpPr>
          <p:nvPr>
            <p:ph type="sldNum" sz="quarter" idx="5"/>
          </p:nvPr>
        </p:nvSpPr>
        <p:spPr/>
        <p:txBody>
          <a:bodyPr/>
          <a:lstStyle/>
          <a:p>
            <a:fld id="{3877A01B-5F24-4A37-93E3-58786D82916A}" type="slidenum">
              <a:rPr lang="en-GB" smtClean="0"/>
              <a:t>16</a:t>
            </a:fld>
            <a:endParaRPr lang="en-GB"/>
          </a:p>
        </p:txBody>
      </p:sp>
    </p:spTree>
    <p:extLst>
      <p:ext uri="{BB962C8B-B14F-4D97-AF65-F5344CB8AC3E}">
        <p14:creationId xmlns:p14="http://schemas.microsoft.com/office/powerpoint/2010/main" val="20327074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877A01B-5F24-4A37-93E3-58786D82916A}" type="slidenum">
              <a:rPr lang="en-GB" smtClean="0"/>
              <a:t>17</a:t>
            </a:fld>
            <a:endParaRPr lang="en-GB"/>
          </a:p>
        </p:txBody>
      </p:sp>
    </p:spTree>
    <p:extLst>
      <p:ext uri="{BB962C8B-B14F-4D97-AF65-F5344CB8AC3E}">
        <p14:creationId xmlns:p14="http://schemas.microsoft.com/office/powerpoint/2010/main" val="25763807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I’ve been playing video games for over a decade, my parents considered them to be a bit of a waste of time – exciting shift in the literature, in which researchers are considering the possible benefits VG play may have on cognition. </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This gif shows the gameplay from the FPS game CS – and it gives some insight of the complex objects, goals, and environments that VGPs must keep track of during gameplay.</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So these FPS games, known as AVGs in the literature, are thought to challenge a range of cognitions, so the theory is: that if playing AVGs requires a range of cognitions, then there may be a potential for AVG play to improve some of these cognitive abilities. </a:t>
            </a: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Furthermore, if playing AVGs enhances cognition, perhaps these improvements are more prevalent in highly expert AVG players – who have become extremely skilled in through dedicated play and training.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And so it was the relationship between AVG play, cognition and expertise which was the focus of this research.</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b="0" dirty="0"/>
          </a:p>
        </p:txBody>
      </p:sp>
      <p:sp>
        <p:nvSpPr>
          <p:cNvPr id="4" name="Slide Number Placeholder 3"/>
          <p:cNvSpPr>
            <a:spLocks noGrp="1"/>
          </p:cNvSpPr>
          <p:nvPr>
            <p:ph type="sldNum" sz="quarter" idx="5"/>
          </p:nvPr>
        </p:nvSpPr>
        <p:spPr/>
        <p:txBody>
          <a:bodyPr/>
          <a:lstStyle/>
          <a:p>
            <a:fld id="{3877A01B-5F24-4A37-93E3-58786D82916A}" type="slidenum">
              <a:rPr lang="en-GB" smtClean="0"/>
              <a:t>2</a:t>
            </a:fld>
            <a:endParaRPr lang="en-GB"/>
          </a:p>
        </p:txBody>
      </p:sp>
    </p:spTree>
    <p:extLst>
      <p:ext uri="{BB962C8B-B14F-4D97-AF65-F5344CB8AC3E}">
        <p14:creationId xmlns:p14="http://schemas.microsoft.com/office/powerpoint/2010/main" val="3600086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Our research focused on three cognitive abilities: processing speed, task mixing and switching.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Processing speed is our general perceptual ability to process, understand and respond to information. Likely important during AVG play, as players must quickly process, and accurately respond to visual information.</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Small scale AVG training studies have had mixed results, with Dye finding that NVGPs who were trained for 50 hours in AVGs improved their processing speeds compared to controls, whilst a similar study which trained participants for a reduced period of 20 hours, found no improvements.</a:t>
            </a: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However, these differences in results may be due to methodological limitations – which I’ll come to shortly.</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Task mixing and switching, otherwise known as multi-tasking, is an executive functions - which allow us to perform several tasks at once and switch between them. May be important during AVG play, as players must simultaneously respond to and switch between several in-game tasks. </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And there are some promising results from</a:t>
            </a:r>
            <a:r>
              <a:rPr lang="en-GB" sz="1800" baseline="0" dirty="0">
                <a:effectLst/>
                <a:latin typeface="Calibri" panose="020F0502020204030204" pitchFamily="34" charset="0"/>
                <a:ea typeface="Calibri" panose="020F0502020204030204" pitchFamily="34" charset="0"/>
                <a:cs typeface="Arial" panose="020B0604020202020204" pitchFamily="34" charset="0"/>
              </a:rPr>
              <a:t> the limited</a:t>
            </a:r>
            <a:r>
              <a:rPr lang="en-GB" sz="1800" dirty="0">
                <a:effectLst/>
                <a:latin typeface="Calibri" panose="020F0502020204030204" pitchFamily="34" charset="0"/>
                <a:ea typeface="Calibri" panose="020F0502020204030204" pitchFamily="34" charset="0"/>
                <a:cs typeface="Arial" panose="020B0604020202020204" pitchFamily="34" charset="0"/>
              </a:rPr>
              <a:t> AVG</a:t>
            </a:r>
            <a:r>
              <a:rPr lang="en-GB" sz="1800" baseline="0" dirty="0">
                <a:effectLst/>
                <a:latin typeface="Calibri" panose="020F0502020204030204" pitchFamily="34" charset="0"/>
                <a:ea typeface="Calibri" panose="020F0502020204030204" pitchFamily="34" charset="0"/>
                <a:cs typeface="Arial" panose="020B0604020202020204" pitchFamily="34" charset="0"/>
              </a:rPr>
              <a:t> and task switching studies</a:t>
            </a:r>
            <a:r>
              <a:rPr lang="en-GB" sz="1800" dirty="0">
                <a:effectLst/>
                <a:latin typeface="Calibri" panose="020F0502020204030204" pitchFamily="34" charset="0"/>
                <a:ea typeface="Calibri" panose="020F0502020204030204" pitchFamily="34" charset="0"/>
                <a:cs typeface="Arial" panose="020B0604020202020204" pitchFamily="34" charset="0"/>
              </a:rPr>
              <a:t>- finding improved task switching performance in AVG players however, this effect was largely due to improvements in RTs, so further research is necessary to understand the relationship between processing speed, task mixing and switching in AVG players. </a:t>
            </a:r>
          </a:p>
        </p:txBody>
      </p:sp>
      <p:sp>
        <p:nvSpPr>
          <p:cNvPr id="4" name="Slide Number Placeholder 3"/>
          <p:cNvSpPr>
            <a:spLocks noGrp="1"/>
          </p:cNvSpPr>
          <p:nvPr>
            <p:ph type="sldNum" sz="quarter" idx="5"/>
          </p:nvPr>
        </p:nvSpPr>
        <p:spPr/>
        <p:txBody>
          <a:bodyPr/>
          <a:lstStyle/>
          <a:p>
            <a:fld id="{3877A01B-5F24-4A37-93E3-58786D82916A}" type="slidenum">
              <a:rPr lang="en-GB" smtClean="0"/>
              <a:t>3</a:t>
            </a:fld>
            <a:endParaRPr lang="en-GB"/>
          </a:p>
        </p:txBody>
      </p:sp>
    </p:spTree>
    <p:extLst>
      <p:ext uri="{BB962C8B-B14F-4D97-AF65-F5344CB8AC3E}">
        <p14:creationId xmlns:p14="http://schemas.microsoft.com/office/powerpoint/2010/main" val="15480538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And there were some limitations in the previous studies which this study aimed to address. </a:t>
            </a:r>
          </a:p>
          <a:p>
            <a:pPr marL="342900" lvl="0" indent="-342900">
              <a:lnSpc>
                <a:spcPct val="107000"/>
              </a:lnSpc>
              <a:spcAft>
                <a:spcPts val="800"/>
              </a:spcAft>
              <a:buFont typeface="Symbol" panose="05050102010706020507" pitchFamily="18" charset="2"/>
              <a:buChar char=""/>
            </a:pPr>
            <a:r>
              <a:rPr lang="en-GB"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Firstly, the definition of AVGs varies substantially between studies. Most refer to FPS games, whilst some include fighting games (Mortal Combat) or Racing Games (Mario Kart).</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GB" sz="1800" dirty="0">
                <a:solidFill>
                  <a:srgbClr val="000000"/>
                </a:solidFill>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When you look at Mario Kart here, it is a fast-paced game but the elements of this are very different to the CS clip I showed earlier. </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Different game genres have very different elements, and likely challenge different aspects of cognition. So, it’s important that researchers well-define the VG genre they’re investigating first. </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In this study, our definition of AVG was very specific, we chose to investigate the cognitive performance of CS players only. </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CS is one of the most popular and longest running free-to-play AVG games, and it’s also played at the competitive eSports level. Meaning we can observe cognitive performance in some of these super expert players compared to more novel players of the same game.</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solidFill>
                  <a:srgbClr val="000000"/>
                </a:solidFill>
                <a:effectLst/>
                <a:highlight>
                  <a:srgbClr val="00FF00"/>
                </a:highlight>
                <a:latin typeface="Calibri" panose="020F0502020204030204" pitchFamily="34" charset="0"/>
                <a:ea typeface="Calibri" panose="020F0502020204030204" pitchFamily="34" charset="0"/>
                <a:cs typeface="Arial" panose="020B0604020202020204" pitchFamily="34" charset="0"/>
              </a:rPr>
              <a:t>Secondly</a:t>
            </a:r>
            <a:r>
              <a:rPr lang="en-GB"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 AVG expertise is often measured with a self-rated score or report of weekly hours playtime - with typical classification of an AVG player being someone who plays 5 hours of AVGs per week. But this doesn’t capture those who play AVGs much more frequently than that.</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We aimed to establish some quantitative measures which would well reflect the range AVG expertise from novices to professional eSport players.</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Additionally, studies with larger samples are always necessary in cognitive research, especially with cross-sectional investigations which require large samples for findings to have reasonable power. A sample size of 250 was our aim, based on simulations which show correlations to stabilise around this level.  </a:t>
            </a:r>
          </a:p>
          <a:p>
            <a:pPr marL="342900" lvl="0" indent="-342900">
              <a:lnSpc>
                <a:spcPct val="107000"/>
              </a:lnSpc>
              <a:spcAft>
                <a:spcPts val="800"/>
              </a:spcAft>
              <a:buFont typeface="Symbol" panose="05050102010706020507" pitchFamily="18" charset="2"/>
              <a:buChar char=""/>
            </a:pPr>
            <a:r>
              <a:rPr lang="en-GB" sz="1800" dirty="0">
                <a:effectLst/>
                <a:highlight>
                  <a:srgbClr val="00FF00"/>
                </a:highlight>
                <a:latin typeface="Calibri" panose="020F0502020204030204" pitchFamily="34" charset="0"/>
                <a:ea typeface="Calibri" panose="020F0502020204030204" pitchFamily="34" charset="0"/>
                <a:cs typeface="Arial" panose="020B0604020202020204" pitchFamily="34" charset="0"/>
              </a:rPr>
              <a:t>Finally</a:t>
            </a:r>
            <a:r>
              <a:rPr lang="en-GB" sz="1800" dirty="0">
                <a:effectLst/>
                <a:latin typeface="Calibri" panose="020F0502020204030204" pitchFamily="34" charset="0"/>
                <a:ea typeface="Calibri" panose="020F0502020204030204" pitchFamily="34" charset="0"/>
                <a:cs typeface="Arial" panose="020B0604020202020204" pitchFamily="34" charset="0"/>
              </a:rPr>
              <a:t>, previous training studies have trained participants in AVGs for periods of 10-50 hours however, in the real-world, many VGP achieve that level of playtime every single week. Perhaps to see a real effect on cognition we need to train participants for longer periods than 50 hours.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Whilst we’re unfortunately not able to sit someone in a lab and train them for 10,000 hours – we can observe the cognitive performance differences in novices and professional eSports players, which we aimed to do in this study.</a:t>
            </a:r>
          </a:p>
        </p:txBody>
      </p:sp>
      <p:sp>
        <p:nvSpPr>
          <p:cNvPr id="4" name="Slide Number Placeholder 3"/>
          <p:cNvSpPr>
            <a:spLocks noGrp="1"/>
          </p:cNvSpPr>
          <p:nvPr>
            <p:ph type="sldNum" sz="quarter" idx="5"/>
          </p:nvPr>
        </p:nvSpPr>
        <p:spPr/>
        <p:txBody>
          <a:bodyPr/>
          <a:lstStyle/>
          <a:p>
            <a:fld id="{3877A01B-5F24-4A37-93E3-58786D82916A}" type="slidenum">
              <a:rPr lang="en-GB" smtClean="0"/>
              <a:t>4</a:t>
            </a:fld>
            <a:endParaRPr lang="en-GB"/>
          </a:p>
        </p:txBody>
      </p:sp>
    </p:spTree>
    <p:extLst>
      <p:ext uri="{BB962C8B-B14F-4D97-AF65-F5344CB8AC3E}">
        <p14:creationId xmlns:p14="http://schemas.microsoft.com/office/powerpoint/2010/main" val="29789676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But before we started our cross-sectional investigation, we had an important question to answer which was - ‘how do we measure expertise is CS players?’</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So, we asked three experts, in an hour-long interview, talked about a range of topics such as player statistics, and importantly, how they discerned expertise amongst CS players themselves.</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What we found was that our three interviewees ranged vastly in two player statistics shown here, and when we asked participants,</a:t>
            </a:r>
            <a:r>
              <a:rPr lang="en-GB" sz="1800" baseline="0" dirty="0">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they each stated that their total hours playtime and weekly dedication to the game would be important markers of expertise. </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So we included these two statistics in our measure of expertise - participants also had another suggestion, and this was current ranking. </a:t>
            </a: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Within CS there’s an in-built ranking system, where you gain points when you perform well during competitive games, and move up or down these ranks based on how well (or not well) you continue to do.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Took</a:t>
            </a:r>
            <a:r>
              <a:rPr lang="en-GB" sz="1800" baseline="0" dirty="0">
                <a:effectLst/>
                <a:latin typeface="Calibri" panose="020F0502020204030204" pitchFamily="34" charset="0"/>
                <a:ea typeface="Calibri" panose="020F0502020204030204" pitchFamily="34" charset="0"/>
                <a:cs typeface="Arial" panose="020B0604020202020204" pitchFamily="34" charset="0"/>
              </a:rPr>
              <a:t> advantage of this </a:t>
            </a:r>
            <a:r>
              <a:rPr lang="en-GB" sz="1800" dirty="0">
                <a:effectLst/>
                <a:latin typeface="Calibri" panose="020F0502020204030204" pitchFamily="34" charset="0"/>
                <a:ea typeface="Calibri" panose="020F0502020204030204" pitchFamily="34" charset="0"/>
                <a:cs typeface="Arial" panose="020B0604020202020204" pitchFamily="34" charset="0"/>
              </a:rPr>
              <a:t>in-built measure of expertise</a:t>
            </a:r>
            <a:r>
              <a:rPr lang="en-GB" sz="1800" baseline="0" dirty="0">
                <a:effectLst/>
                <a:latin typeface="Calibri" panose="020F0502020204030204" pitchFamily="34" charset="0"/>
                <a:ea typeface="Calibri" panose="020F0502020204030204" pitchFamily="34" charset="0"/>
                <a:cs typeface="Arial" panose="020B0604020202020204" pitchFamily="34" charset="0"/>
              </a:rPr>
              <a:t> from within the game, in the next step of our study. </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Finally, as I said before, the VG literature often uses two measures of AVG expertise which are: weekly hours of playtime and self-rated expertise.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So, self-rated expertise was also used in the cross-sectional study – where we used a questionnaire to establish participants expertise level based on these four measures. </a:t>
            </a:r>
          </a:p>
        </p:txBody>
      </p:sp>
      <p:sp>
        <p:nvSpPr>
          <p:cNvPr id="4" name="Slide Number Placeholder 3"/>
          <p:cNvSpPr>
            <a:spLocks noGrp="1"/>
          </p:cNvSpPr>
          <p:nvPr>
            <p:ph type="sldNum" sz="quarter" idx="5"/>
          </p:nvPr>
        </p:nvSpPr>
        <p:spPr/>
        <p:txBody>
          <a:bodyPr/>
          <a:lstStyle/>
          <a:p>
            <a:fld id="{3877A01B-5F24-4A37-93E3-58786D82916A}" type="slidenum">
              <a:rPr lang="en-GB" smtClean="0"/>
              <a:t>5</a:t>
            </a:fld>
            <a:endParaRPr lang="en-GB"/>
          </a:p>
        </p:txBody>
      </p:sp>
    </p:spTree>
    <p:extLst>
      <p:ext uri="{BB962C8B-B14F-4D97-AF65-F5344CB8AC3E}">
        <p14:creationId xmlns:p14="http://schemas.microsoft.com/office/powerpoint/2010/main" val="636994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So, the purpose of this cross-sectional study was to examine processing speed, task mixing and switching performance in varyingly expert CS players.</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For this we recruited players via social media, achieving a final sample of 273 individuals, who were predominantly male, with an average age of 22 years old.</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Participants completed an online study: colour/shape task which measured our cognitive outcomes, followed by a questionnaire which included our four measures of expertise, along with some additional questions such as their playstyle or tournament participation.</a:t>
            </a:r>
          </a:p>
        </p:txBody>
      </p:sp>
      <p:sp>
        <p:nvSpPr>
          <p:cNvPr id="4" name="Slide Number Placeholder 3"/>
          <p:cNvSpPr>
            <a:spLocks noGrp="1"/>
          </p:cNvSpPr>
          <p:nvPr>
            <p:ph type="sldNum" sz="quarter" idx="5"/>
          </p:nvPr>
        </p:nvSpPr>
        <p:spPr/>
        <p:txBody>
          <a:bodyPr/>
          <a:lstStyle/>
          <a:p>
            <a:fld id="{3877A01B-5F24-4A37-93E3-58786D82916A}" type="slidenum">
              <a:rPr lang="en-GB" smtClean="0"/>
              <a:t>6</a:t>
            </a:fld>
            <a:endParaRPr lang="en-GB"/>
          </a:p>
        </p:txBody>
      </p:sp>
    </p:spTree>
    <p:extLst>
      <p:ext uri="{BB962C8B-B14F-4D97-AF65-F5344CB8AC3E}">
        <p14:creationId xmlns:p14="http://schemas.microsoft.com/office/powerpoint/2010/main" val="2735254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Symbol" panose="05050102010706020507" pitchFamily="18" charset="2"/>
              <a:buChar char=""/>
            </a:pPr>
            <a:r>
              <a:rPr lang="en-GB" sz="1200" dirty="0">
                <a:effectLst/>
                <a:latin typeface="Calibri" panose="020F0502020204030204" pitchFamily="34" charset="0"/>
                <a:ea typeface="Calibri" panose="020F0502020204030204" pitchFamily="34" charset="0"/>
                <a:cs typeface="Arial" panose="020B0604020202020204" pitchFamily="34" charset="0"/>
              </a:rPr>
              <a:t>In the colour/shape task, participants were presented with simple objects which they had to identify in terms of their shape (round or spiky) or their colour (blue or green) - as quickly and as accurately as possible with a key press.</a:t>
            </a:r>
            <a:endParaRPr lang="en-GB" sz="1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GB" sz="12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200" dirty="0">
                <a:effectLst/>
                <a:latin typeface="Calibri" panose="020F0502020204030204" pitchFamily="34" charset="0"/>
                <a:ea typeface="Calibri" panose="020F0502020204030204" pitchFamily="34" charset="0"/>
                <a:cs typeface="Arial" panose="020B0604020202020204" pitchFamily="34" charset="0"/>
              </a:rPr>
              <a:t>Objects were presented in three blocks: </a:t>
            </a:r>
            <a:endParaRPr lang="en-GB" sz="1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mj-lt"/>
              <a:buAutoNum type="arabicPeriod"/>
            </a:pPr>
            <a:r>
              <a:rPr lang="en-GB" sz="1200" dirty="0">
                <a:effectLst/>
                <a:latin typeface="Calibri" panose="020F0502020204030204" pitchFamily="34" charset="0"/>
                <a:ea typeface="Calibri" panose="020F0502020204030204" pitchFamily="34" charset="0"/>
                <a:cs typeface="Arial" panose="020B0604020202020204" pitchFamily="34" charset="0"/>
              </a:rPr>
              <a:t>Single rule blocks - identified objects as shape, then colour</a:t>
            </a:r>
            <a:endParaRPr lang="en-GB" sz="1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mj-lt"/>
              <a:buAutoNum type="arabicPeriod"/>
            </a:pPr>
            <a:r>
              <a:rPr lang="en-GB" sz="1200" dirty="0">
                <a:effectLst/>
                <a:latin typeface="Calibri" panose="020F0502020204030204" pitchFamily="34" charset="0"/>
                <a:ea typeface="Calibri" panose="020F0502020204030204" pitchFamily="34" charset="0"/>
                <a:cs typeface="Arial" panose="020B0604020202020204" pitchFamily="34" charset="0"/>
              </a:rPr>
              <a:t>Mixed rule block - rules switched between trials from shape to colour, colour to shape. </a:t>
            </a:r>
            <a:endParaRPr lang="en-GB" sz="1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pPr>
            <a:r>
              <a:rPr lang="en-GB" sz="1200" dirty="0">
                <a:effectLst/>
                <a:latin typeface="Calibri" panose="020F0502020204030204" pitchFamily="34" charset="0"/>
                <a:ea typeface="Calibri" panose="020F0502020204030204" pitchFamily="34" charset="0"/>
                <a:cs typeface="Arial" panose="020B0604020202020204" pitchFamily="34" charset="0"/>
              </a:rPr>
              <a:t>Another Single rule block – rules presented in the reverse from the first single rule block, colour then shape. </a:t>
            </a:r>
            <a:endParaRPr lang="en-GB" sz="1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GB" sz="12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200" dirty="0">
                <a:effectLst/>
                <a:latin typeface="Calibri" panose="020F0502020204030204" pitchFamily="34" charset="0"/>
                <a:ea typeface="Calibri" panose="020F0502020204030204" pitchFamily="34" charset="0"/>
                <a:cs typeface="Arial" panose="020B0604020202020204" pitchFamily="34" charset="0"/>
              </a:rPr>
              <a:t>Within the mixed rule block there were two types of trials:</a:t>
            </a:r>
            <a:endParaRPr lang="en-GB" sz="1100" dirty="0">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buFont typeface="Courier New" panose="02070309020205020404" pitchFamily="49" charset="0"/>
              <a:buChar char="o"/>
            </a:pPr>
            <a:r>
              <a:rPr lang="en-GB" sz="1200" dirty="0">
                <a:effectLst/>
                <a:latin typeface="Calibri" panose="020F0502020204030204" pitchFamily="34" charset="0"/>
                <a:ea typeface="Calibri" panose="020F0502020204030204" pitchFamily="34" charset="0"/>
                <a:cs typeface="Arial" panose="020B0604020202020204" pitchFamily="34" charset="0"/>
              </a:rPr>
              <a:t>Repetition - same rule was presented in successive trials (shape then shape)</a:t>
            </a:r>
            <a:endParaRPr lang="en-GB" sz="1100" dirty="0">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buFont typeface="Courier New" panose="02070309020205020404" pitchFamily="49" charset="0"/>
              <a:buChar char="o"/>
            </a:pPr>
            <a:r>
              <a:rPr lang="en-GB" sz="1200" dirty="0">
                <a:effectLst/>
                <a:latin typeface="Calibri" panose="020F0502020204030204" pitchFamily="34" charset="0"/>
                <a:ea typeface="Calibri" panose="020F0502020204030204" pitchFamily="34" charset="0"/>
                <a:cs typeface="Arial" panose="020B0604020202020204" pitchFamily="34" charset="0"/>
              </a:rPr>
              <a:t>Switch trials - rule changed from the preceding to the current trial (shape then colour)</a:t>
            </a:r>
            <a:endParaRPr lang="en-GB" sz="1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200" dirty="0">
                <a:effectLst/>
                <a:latin typeface="Calibri" panose="020F0502020204030204" pitchFamily="34" charset="0"/>
                <a:ea typeface="Calibri" panose="020F0502020204030204" pitchFamily="34" charset="0"/>
                <a:cs typeface="Arial" panose="020B0604020202020204" pitchFamily="34" charset="0"/>
              </a:rPr>
              <a:t>Total of 385 trials were presented to participants.  </a:t>
            </a:r>
            <a:endParaRPr lang="en-GB" sz="1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3877A01B-5F24-4A37-93E3-58786D82916A}" type="slidenum">
              <a:rPr lang="en-GB" smtClean="0"/>
              <a:t>7</a:t>
            </a:fld>
            <a:endParaRPr lang="en-GB"/>
          </a:p>
        </p:txBody>
      </p:sp>
    </p:spTree>
    <p:extLst>
      <p:ext uri="{BB962C8B-B14F-4D97-AF65-F5344CB8AC3E}">
        <p14:creationId xmlns:p14="http://schemas.microsoft.com/office/powerpoint/2010/main" val="24384157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We obtained three measures of cognitive performance from this task.</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Frist, processing speed was measured as the average RT in single-rule trials.</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Mixing Costs: reflected the RT difference between single-rule trials and repetition-rule trials from the mixed block.</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Switching Costs: reflected the RT difference between repetition-rule trials and switch-rule trials from the mixed block.</a:t>
            </a:r>
          </a:p>
        </p:txBody>
      </p:sp>
      <p:sp>
        <p:nvSpPr>
          <p:cNvPr id="4" name="Slide Number Placeholder 3"/>
          <p:cNvSpPr>
            <a:spLocks noGrp="1"/>
          </p:cNvSpPr>
          <p:nvPr>
            <p:ph type="sldNum" sz="quarter" idx="5"/>
          </p:nvPr>
        </p:nvSpPr>
        <p:spPr/>
        <p:txBody>
          <a:bodyPr/>
          <a:lstStyle/>
          <a:p>
            <a:fld id="{3877A01B-5F24-4A37-93E3-58786D82916A}" type="slidenum">
              <a:rPr lang="en-GB" smtClean="0"/>
              <a:t>8</a:t>
            </a:fld>
            <a:endParaRPr lang="en-GB"/>
          </a:p>
        </p:txBody>
      </p:sp>
    </p:spTree>
    <p:extLst>
      <p:ext uri="{BB962C8B-B14F-4D97-AF65-F5344CB8AC3E}">
        <p14:creationId xmlns:p14="http://schemas.microsoft.com/office/powerpoint/2010/main" val="2361485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K-means cluster analysis takes the data from our 3 expertise variables and weighs them all equally against each other, sorting participants into cluster groups based on similarities on these measures.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We used a consensus-based algorithm plot, to determine the number of cluster groups which would best describe our data – and this suggested that four groups would be the best fit.  </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We named these groups Casual, Experienced, Aspiring and Semi/Professionals, with the majority of players, 78% of them, sitting in these two lower expertise categories. </a:t>
            </a:r>
          </a:p>
          <a:p>
            <a:pPr marL="342900" lvl="0" indent="-342900">
              <a:lnSpc>
                <a:spcPct val="107000"/>
              </a:lnSpc>
              <a:spcAft>
                <a:spcPts val="800"/>
              </a:spcAft>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The cluster group names were chosen by researchers based on the mean values of each group which I’ll come to in a second.</a:t>
            </a:r>
          </a:p>
          <a:p>
            <a:pPr>
              <a:lnSpc>
                <a:spcPct val="107000"/>
              </a:lnSpc>
              <a:spcAft>
                <a:spcPts val="800"/>
              </a:spcAft>
            </a:pPr>
            <a:r>
              <a:rPr lang="en-GB" sz="1800" dirty="0">
                <a:effectLst/>
                <a:highlight>
                  <a:srgbClr val="FFFF00"/>
                </a:highlight>
                <a:latin typeface="Calibri" panose="020F0502020204030204" pitchFamily="34" charset="0"/>
                <a:ea typeface="Calibri" panose="020F0502020204030204" pitchFamily="34" charset="0"/>
                <a:cs typeface="Arial" panose="020B0604020202020204" pitchFamily="34" charset="0"/>
              </a:rPr>
              <a:t>CLICK</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This cluster plot has three axes, X = weekly hours playtime, Y = self-rated expertise, Z = total hours playtime. </a:t>
            </a: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Each circle point represents a participant, who are colour coded based on their cluster group allocation, and the squares represent the means for each cluster group. </a:t>
            </a:r>
          </a:p>
          <a:p>
            <a:pPr marL="342900" lvl="0" indent="-342900">
              <a:lnSpc>
                <a:spcPct val="107000"/>
              </a:lnSpc>
              <a:buFont typeface="Symbol" panose="05050102010706020507" pitchFamily="18" charset="2"/>
              <a:buChar char=""/>
            </a:pPr>
            <a:r>
              <a:rPr lang="en-GB" sz="1800" dirty="0">
                <a:effectLst/>
                <a:latin typeface="Calibri" panose="020F0502020204030204" pitchFamily="34" charset="0"/>
                <a:ea typeface="Calibri" panose="020F0502020204030204" pitchFamily="34" charset="0"/>
                <a:cs typeface="Arial" panose="020B0604020202020204" pitchFamily="34" charset="0"/>
              </a:rPr>
              <a:t>Taken together, these three measures well describe expertise levels amongst our participants - who ranged vastly in CS expertise.</a:t>
            </a:r>
          </a:p>
          <a:p>
            <a:pPr marL="342900" lvl="0" indent="-342900">
              <a:lnSpc>
                <a:spcPct val="107000"/>
              </a:lnSpc>
              <a:spcAft>
                <a:spcPts val="800"/>
              </a:spcAft>
              <a:buFont typeface="Symbol" panose="05050102010706020507" pitchFamily="18" charset="2"/>
              <a:buChar char=""/>
            </a:pPr>
            <a:r>
              <a:rPr lang="en-GB" sz="1800" b="1" dirty="0">
                <a:solidFill>
                  <a:srgbClr val="ED7D31"/>
                </a:solidFill>
                <a:effectLst/>
                <a:latin typeface="Calibri" panose="020F0502020204030204" pitchFamily="34" charset="0"/>
                <a:ea typeface="Calibri" panose="020F0502020204030204" pitchFamily="34" charset="0"/>
                <a:cs typeface="Arial" panose="020B0604020202020204" pitchFamily="34" charset="0"/>
              </a:rPr>
              <a:t>Casual</a:t>
            </a:r>
            <a:r>
              <a:rPr lang="en-GB" sz="1800" dirty="0">
                <a:solidFill>
                  <a:srgbClr val="ED7D31"/>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players had the lowest values for each expertise measure, </a:t>
            </a:r>
            <a:r>
              <a:rPr lang="en-GB" sz="1800" b="1" dirty="0">
                <a:solidFill>
                  <a:srgbClr val="FF33CC"/>
                </a:solidFill>
                <a:effectLst/>
                <a:latin typeface="Calibri" panose="020F0502020204030204" pitchFamily="34" charset="0"/>
                <a:ea typeface="Calibri" panose="020F0502020204030204" pitchFamily="34" charset="0"/>
                <a:cs typeface="Arial" panose="020B0604020202020204" pitchFamily="34" charset="0"/>
              </a:rPr>
              <a:t>Experienced</a:t>
            </a:r>
            <a:r>
              <a:rPr lang="en-GB" sz="1800" dirty="0">
                <a:effectLst/>
                <a:latin typeface="Calibri" panose="020F0502020204030204" pitchFamily="34" charset="0"/>
                <a:ea typeface="Calibri" panose="020F0502020204030204" pitchFamily="34" charset="0"/>
                <a:cs typeface="Arial" panose="020B0604020202020204" pitchFamily="34" charset="0"/>
              </a:rPr>
              <a:t> players had around double the expertise of </a:t>
            </a:r>
            <a:r>
              <a:rPr lang="en-GB" sz="1800" b="1" dirty="0">
                <a:solidFill>
                  <a:srgbClr val="ED7D31"/>
                </a:solidFill>
                <a:effectLst/>
                <a:latin typeface="Calibri" panose="020F0502020204030204" pitchFamily="34" charset="0"/>
                <a:ea typeface="Calibri" panose="020F0502020204030204" pitchFamily="34" charset="0"/>
                <a:cs typeface="Arial" panose="020B0604020202020204" pitchFamily="34" charset="0"/>
              </a:rPr>
              <a:t>Casual</a:t>
            </a:r>
            <a:r>
              <a:rPr lang="en-GB" sz="1800" dirty="0">
                <a:solidFill>
                  <a:srgbClr val="ED7D31"/>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players, </a:t>
            </a:r>
            <a:r>
              <a:rPr lang="en-GB" sz="1800" b="1" dirty="0">
                <a:solidFill>
                  <a:srgbClr val="70AD47"/>
                </a:solidFill>
                <a:effectLst/>
                <a:latin typeface="Calibri" panose="020F0502020204030204" pitchFamily="34" charset="0"/>
                <a:ea typeface="Calibri" panose="020F0502020204030204" pitchFamily="34" charset="0"/>
                <a:cs typeface="Arial" panose="020B0604020202020204" pitchFamily="34" charset="0"/>
              </a:rPr>
              <a:t>Semi/professionals</a:t>
            </a:r>
            <a:r>
              <a:rPr lang="en-GB" sz="1800" dirty="0">
                <a:solidFill>
                  <a:srgbClr val="70AD47"/>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had the highest values for self-rated expertise and total hours playtime – whilst </a:t>
            </a:r>
            <a:r>
              <a:rPr lang="en-GB" sz="1800" b="1" dirty="0">
                <a:solidFill>
                  <a:srgbClr val="0070C0"/>
                </a:solidFill>
                <a:effectLst/>
                <a:latin typeface="Calibri" panose="020F0502020204030204" pitchFamily="34" charset="0"/>
                <a:ea typeface="Calibri" panose="020F0502020204030204" pitchFamily="34" charset="0"/>
                <a:cs typeface="Arial" panose="020B0604020202020204" pitchFamily="34" charset="0"/>
              </a:rPr>
              <a:t>Aspiring</a:t>
            </a:r>
            <a:r>
              <a:rPr lang="en-GB" sz="1800" dirty="0">
                <a:solidFill>
                  <a:srgbClr val="0070C0"/>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players have similar levels of expertise to the </a:t>
            </a:r>
            <a:r>
              <a:rPr lang="en-GB" sz="1800" b="1" dirty="0">
                <a:solidFill>
                  <a:srgbClr val="FF33CC"/>
                </a:solidFill>
                <a:effectLst/>
                <a:latin typeface="Calibri" panose="020F0502020204030204" pitchFamily="34" charset="0"/>
                <a:ea typeface="Calibri" panose="020F0502020204030204" pitchFamily="34" charset="0"/>
                <a:cs typeface="Arial" panose="020B0604020202020204" pitchFamily="34" charset="0"/>
              </a:rPr>
              <a:t>Experienced</a:t>
            </a:r>
            <a:r>
              <a:rPr lang="en-GB" sz="1800" dirty="0">
                <a:solidFill>
                  <a:srgbClr val="FF33CC"/>
                </a:solidFill>
                <a:effectLst/>
                <a:latin typeface="Calibri" panose="020F0502020204030204" pitchFamily="34" charset="0"/>
                <a:ea typeface="Calibri" panose="020F0502020204030204" pitchFamily="34" charset="0"/>
                <a:cs typeface="Arial" panose="020B0604020202020204" pitchFamily="34" charset="0"/>
              </a:rPr>
              <a:t> </a:t>
            </a:r>
            <a:r>
              <a:rPr lang="en-GB" sz="1800" dirty="0">
                <a:effectLst/>
                <a:latin typeface="Calibri" panose="020F0502020204030204" pitchFamily="34" charset="0"/>
                <a:ea typeface="Calibri" panose="020F0502020204030204" pitchFamily="34" charset="0"/>
                <a:cs typeface="Arial" panose="020B0604020202020204" pitchFamily="34" charset="0"/>
              </a:rPr>
              <a:t>players, but also have the highest values for weekly hours playtime – suggesting they dedicate a lot more of their week to CS than other players.</a:t>
            </a:r>
          </a:p>
        </p:txBody>
      </p:sp>
      <p:sp>
        <p:nvSpPr>
          <p:cNvPr id="4" name="Slide Number Placeholder 3"/>
          <p:cNvSpPr>
            <a:spLocks noGrp="1"/>
          </p:cNvSpPr>
          <p:nvPr>
            <p:ph type="sldNum" sz="quarter" idx="5"/>
          </p:nvPr>
        </p:nvSpPr>
        <p:spPr/>
        <p:txBody>
          <a:bodyPr/>
          <a:lstStyle/>
          <a:p>
            <a:fld id="{3877A01B-5F24-4A37-93E3-58786D82916A}" type="slidenum">
              <a:rPr lang="en-GB" smtClean="0"/>
              <a:t>9</a:t>
            </a:fld>
            <a:endParaRPr lang="en-GB"/>
          </a:p>
        </p:txBody>
      </p:sp>
    </p:spTree>
    <p:extLst>
      <p:ext uri="{BB962C8B-B14F-4D97-AF65-F5344CB8AC3E}">
        <p14:creationId xmlns:p14="http://schemas.microsoft.com/office/powerpoint/2010/main" val="4211034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0D7FC10-8BF4-4874-8943-D48715D8FFF1}" type="datetimeFigureOut">
              <a:rPr lang="en-GB" smtClean="0"/>
              <a:t>23/06/2022</a:t>
            </a:fld>
            <a:endParaRPr lang="en-GB"/>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GB"/>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B670881-C8B3-40D8-A916-3D85945AF93A}" type="slidenum">
              <a:rPr lang="en-GB" smtClean="0"/>
              <a:t>‹#›</a:t>
            </a:fld>
            <a:endParaRPr lang="en-GB"/>
          </a:p>
        </p:txBody>
      </p:sp>
    </p:spTree>
    <p:extLst>
      <p:ext uri="{BB962C8B-B14F-4D97-AF65-F5344CB8AC3E}">
        <p14:creationId xmlns:p14="http://schemas.microsoft.com/office/powerpoint/2010/main" val="1096127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D7FC10-8BF4-4874-8943-D48715D8FFF1}" type="datetimeFigureOut">
              <a:rPr lang="en-GB" smtClean="0"/>
              <a:t>23/06/2022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670881-C8B3-40D8-A916-3D85945AF93A}" type="slidenum">
              <a:rPr lang="en-GB" smtClean="0"/>
              <a:t>‹#›</a:t>
            </a:fld>
            <a:endParaRPr lang="en-GB"/>
          </a:p>
        </p:txBody>
      </p:sp>
    </p:spTree>
    <p:extLst>
      <p:ext uri="{BB962C8B-B14F-4D97-AF65-F5344CB8AC3E}">
        <p14:creationId xmlns:p14="http://schemas.microsoft.com/office/powerpoint/2010/main" val="185994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0D7FC10-8BF4-4874-8943-D48715D8FFF1}" type="datetimeFigureOut">
              <a:rPr lang="en-GB" smtClean="0"/>
              <a:t>23/06/2022</a:t>
            </a:fld>
            <a:endParaRPr lang="en-GB"/>
          </a:p>
        </p:txBody>
      </p:sp>
      <p:sp>
        <p:nvSpPr>
          <p:cNvPr id="5" name="Footer Placeholder 4"/>
          <p:cNvSpPr>
            <a:spLocks noGrp="1"/>
          </p:cNvSpPr>
          <p:nvPr>
            <p:ph type="ftr" sz="quarter" idx="11"/>
          </p:nvPr>
        </p:nvSpPr>
        <p:spPr>
          <a:xfrm>
            <a:off x="774923" y="5951811"/>
            <a:ext cx="7896279" cy="365125"/>
          </a:xfrm>
        </p:spPr>
        <p:txBody>
          <a:bodyPr/>
          <a:lstStyle/>
          <a:p>
            <a:endParaRPr lang="en-GB"/>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B670881-C8B3-40D8-A916-3D85945AF93A}" type="slidenum">
              <a:rPr lang="en-GB" smtClean="0"/>
              <a:t>‹#›</a:t>
            </a:fld>
            <a:endParaRPr lang="en-GB"/>
          </a:p>
        </p:txBody>
      </p:sp>
    </p:spTree>
    <p:extLst>
      <p:ext uri="{BB962C8B-B14F-4D97-AF65-F5344CB8AC3E}">
        <p14:creationId xmlns:p14="http://schemas.microsoft.com/office/powerpoint/2010/main" val="29086170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D7FC10-8BF4-4874-8943-D48715D8FFF1}" type="datetimeFigureOut">
              <a:rPr lang="en-GB" smtClean="0"/>
              <a:t>23/06/2022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a:xfrm>
            <a:off x="10558300" y="5956137"/>
            <a:ext cx="1052508" cy="365125"/>
          </a:xfrm>
        </p:spPr>
        <p:txBody>
          <a:bodyPr/>
          <a:lstStyle/>
          <a:p>
            <a:fld id="{5B670881-C8B3-40D8-A916-3D85945AF93A}" type="slidenum">
              <a:rPr lang="en-GB" smtClean="0"/>
              <a:t>‹#›</a:t>
            </a:fld>
            <a:endParaRPr lang="en-GB"/>
          </a:p>
        </p:txBody>
      </p:sp>
    </p:spTree>
    <p:extLst>
      <p:ext uri="{BB962C8B-B14F-4D97-AF65-F5344CB8AC3E}">
        <p14:creationId xmlns:p14="http://schemas.microsoft.com/office/powerpoint/2010/main" val="25300112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0D7FC10-8BF4-4874-8943-D48715D8FFF1}" type="datetimeFigureOut">
              <a:rPr lang="en-GB" smtClean="0"/>
              <a:t>23/06/2022</a:t>
            </a:fld>
            <a:endParaRPr lang="en-GB"/>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B670881-C8B3-40D8-A916-3D85945AF93A}" type="slidenum">
              <a:rPr lang="en-GB" smtClean="0"/>
              <a:t>‹#›</a:t>
            </a:fld>
            <a:endParaRPr lang="en-GB"/>
          </a:p>
        </p:txBody>
      </p:sp>
    </p:spTree>
    <p:extLst>
      <p:ext uri="{BB962C8B-B14F-4D97-AF65-F5344CB8AC3E}">
        <p14:creationId xmlns:p14="http://schemas.microsoft.com/office/powerpoint/2010/main" val="3870934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D7FC10-8BF4-4874-8943-D48715D8FFF1}" type="datetimeFigureOut">
              <a:rPr lang="en-GB" smtClean="0"/>
              <a:t>23/06/2022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B670881-C8B3-40D8-A916-3D85945AF93A}" type="slidenum">
              <a:rPr lang="en-GB" smtClean="0"/>
              <a:t>‹#›</a:t>
            </a:fld>
            <a:endParaRPr lang="en-GB"/>
          </a:p>
        </p:txBody>
      </p:sp>
    </p:spTree>
    <p:extLst>
      <p:ext uri="{BB962C8B-B14F-4D97-AF65-F5344CB8AC3E}">
        <p14:creationId xmlns:p14="http://schemas.microsoft.com/office/powerpoint/2010/main" val="2747203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D7FC10-8BF4-4874-8943-D48715D8FFF1}" type="datetimeFigureOut">
              <a:rPr lang="en-GB" smtClean="0"/>
              <a:t>23/06/2022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B670881-C8B3-40D8-A916-3D85945AF93A}" type="slidenum">
              <a:rPr lang="en-GB" smtClean="0"/>
              <a:t>‹#›</a:t>
            </a:fld>
            <a:endParaRPr lang="en-GB"/>
          </a:p>
        </p:txBody>
      </p:sp>
    </p:spTree>
    <p:extLst>
      <p:ext uri="{BB962C8B-B14F-4D97-AF65-F5344CB8AC3E}">
        <p14:creationId xmlns:p14="http://schemas.microsoft.com/office/powerpoint/2010/main" val="27924360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0D7FC10-8BF4-4874-8943-D48715D8FFF1}" type="datetimeFigureOut">
              <a:rPr lang="en-GB" smtClean="0"/>
              <a:t>23/06/2022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5B670881-C8B3-40D8-A916-3D85945AF93A}" type="slidenum">
              <a:rPr lang="en-GB" smtClean="0"/>
              <a:t>‹#›</a:t>
            </a:fld>
            <a:endParaRPr lang="en-GB"/>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28431750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D7FC10-8BF4-4874-8943-D48715D8FFF1}" type="datetimeFigureOut">
              <a:rPr lang="en-GB" smtClean="0"/>
              <a:t>23/06/2022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5B670881-C8B3-40D8-A916-3D85945AF93A}" type="slidenum">
              <a:rPr lang="en-GB" smtClean="0"/>
              <a:t>‹#›</a:t>
            </a:fld>
            <a:endParaRPr lang="en-GB"/>
          </a:p>
        </p:txBody>
      </p:sp>
    </p:spTree>
    <p:extLst>
      <p:ext uri="{BB962C8B-B14F-4D97-AF65-F5344CB8AC3E}">
        <p14:creationId xmlns:p14="http://schemas.microsoft.com/office/powerpoint/2010/main" val="1956139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0D7FC10-8BF4-4874-8943-D48715D8FFF1}" type="datetimeFigureOut">
              <a:rPr lang="en-GB" smtClean="0"/>
              <a:t>23/06/2022</a:t>
            </a:fld>
            <a:endParaRPr lang="en-GB"/>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GB"/>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B670881-C8B3-40D8-A916-3D85945AF93A}" type="slidenum">
              <a:rPr lang="en-GB" smtClean="0"/>
              <a:t>‹#›</a:t>
            </a:fld>
            <a:endParaRPr lang="en-GB"/>
          </a:p>
        </p:txBody>
      </p:sp>
    </p:spTree>
    <p:extLst>
      <p:ext uri="{BB962C8B-B14F-4D97-AF65-F5344CB8AC3E}">
        <p14:creationId xmlns:p14="http://schemas.microsoft.com/office/powerpoint/2010/main" val="33419511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0D7FC10-8BF4-4874-8943-D48715D8FFF1}" type="datetimeFigureOut">
              <a:rPr lang="en-GB" smtClean="0"/>
              <a:t>23/06/2022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B670881-C8B3-40D8-A916-3D85945AF93A}" type="slidenum">
              <a:rPr lang="en-GB" smtClean="0"/>
              <a:t>‹#›</a:t>
            </a:fld>
            <a:endParaRPr lang="en-GB"/>
          </a:p>
        </p:txBody>
      </p:sp>
    </p:spTree>
    <p:extLst>
      <p:ext uri="{BB962C8B-B14F-4D97-AF65-F5344CB8AC3E}">
        <p14:creationId xmlns:p14="http://schemas.microsoft.com/office/powerpoint/2010/main" val="18716984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0D7FC10-8BF4-4874-8943-D48715D8FFF1}" type="datetimeFigureOut">
              <a:rPr lang="en-GB" smtClean="0"/>
              <a:t>23/06/2022</a:t>
            </a:fld>
            <a:endParaRPr lang="en-GB"/>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GB"/>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B670881-C8B3-40D8-A916-3D85945AF93A}" type="slidenum">
              <a:rPr lang="en-GB" smtClean="0"/>
              <a:t>‹#›</a:t>
            </a:fld>
            <a:endParaRPr lang="en-GB"/>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24394520"/>
      </p:ext>
    </p:extLst>
  </p:cSld>
  <p:clrMap bg1="lt1" tx1="dk1" bg2="lt2" tx2="dk2" accent1="accent1" accent2="accent2" accent3="accent3" accent4="accent4" accent5="accent5" accent6="accent6" hlink="hlink" folHlink="folHlink"/>
  <p:sldLayoutIdLst>
    <p:sldLayoutId id="2147484203" r:id="rId1"/>
    <p:sldLayoutId id="2147484204" r:id="rId2"/>
    <p:sldLayoutId id="2147484205" r:id="rId3"/>
    <p:sldLayoutId id="2147484206" r:id="rId4"/>
    <p:sldLayoutId id="2147484207" r:id="rId5"/>
    <p:sldLayoutId id="2147484208" r:id="rId6"/>
    <p:sldLayoutId id="2147484209" r:id="rId7"/>
    <p:sldLayoutId id="2147484210" r:id="rId8"/>
    <p:sldLayoutId id="2147484211" r:id="rId9"/>
    <p:sldLayoutId id="2147484212" r:id="rId10"/>
    <p:sldLayoutId id="214748421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hyperlink" Target="mailto:ERAHYDE@SHEFFIELD.AC.UK" TargetMode="External"/></Relationships>
</file>

<file path=ppt/slides/_rels/slide16.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2.gif"/><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gif"/><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C7AA7E-81E8-4755-AC3D-2CE40312D0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D188C2F-B457-4F86-B4B4-79703666D7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1191" y="457201"/>
            <a:ext cx="1106164" cy="585973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33B956FD-3E35-4658-9C8B-3A48FD2DB4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419" y="457200"/>
            <a:ext cx="9961047" cy="367807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73576E9-108B-47BE-818C-07EB0F4491BE}"/>
              </a:ext>
            </a:extLst>
          </p:cNvPr>
          <p:cNvSpPr>
            <a:spLocks noGrp="1"/>
          </p:cNvSpPr>
          <p:nvPr>
            <p:ph type="ctrTitle"/>
          </p:nvPr>
        </p:nvSpPr>
        <p:spPr>
          <a:xfrm>
            <a:off x="1965277" y="1820092"/>
            <a:ext cx="9645531" cy="2178704"/>
          </a:xfrm>
        </p:spPr>
        <p:txBody>
          <a:bodyPr anchor="t">
            <a:noAutofit/>
          </a:bodyPr>
          <a:lstStyle/>
          <a:p>
            <a:r>
              <a:rPr lang="en-GB" dirty="0">
                <a:solidFill>
                  <a:srgbClr val="FFFFFF"/>
                </a:solidFill>
              </a:rPr>
              <a:t>The association between video game expertise and processing speed, task MIXING and SWITCHING in Counter-Strike players</a:t>
            </a:r>
          </a:p>
        </p:txBody>
      </p:sp>
      <p:sp>
        <p:nvSpPr>
          <p:cNvPr id="14" name="Rectangle 13">
            <a:extLst>
              <a:ext uri="{FF2B5EF4-FFF2-40B4-BE49-F238E27FC236}">
                <a16:creationId xmlns:a16="http://schemas.microsoft.com/office/drawing/2014/main" id="{A1BC678D-D15E-4FC5-8CBF-5308E841AF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352" y="4244454"/>
            <a:ext cx="9961115" cy="2072481"/>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E89848DC-0A80-4FAD-8E2A-5BA3AE54AF89}"/>
              </a:ext>
            </a:extLst>
          </p:cNvPr>
          <p:cNvSpPr>
            <a:spLocks noGrp="1"/>
          </p:cNvSpPr>
          <p:nvPr>
            <p:ph type="subTitle" idx="1"/>
          </p:nvPr>
        </p:nvSpPr>
        <p:spPr>
          <a:xfrm>
            <a:off x="1965278" y="4462818"/>
            <a:ext cx="9645531" cy="1650306"/>
          </a:xfrm>
        </p:spPr>
        <p:txBody>
          <a:bodyPr anchor="t">
            <a:normAutofit fontScale="92500" lnSpcReduction="10000"/>
          </a:bodyPr>
          <a:lstStyle/>
          <a:p>
            <a:pPr>
              <a:lnSpc>
                <a:spcPct val="90000"/>
              </a:lnSpc>
            </a:pPr>
            <a:r>
              <a:rPr lang="en-GB" sz="2200" dirty="0">
                <a:solidFill>
                  <a:schemeClr val="accent4">
                    <a:lumMod val="50000"/>
                  </a:schemeClr>
                </a:solidFill>
              </a:rPr>
              <a:t>Eleanor Hyde</a:t>
            </a:r>
          </a:p>
          <a:p>
            <a:pPr>
              <a:lnSpc>
                <a:spcPct val="90000"/>
              </a:lnSpc>
            </a:pPr>
            <a:r>
              <a:rPr lang="en-GB" sz="2200" dirty="0">
                <a:solidFill>
                  <a:schemeClr val="accent4">
                    <a:lumMod val="50000"/>
                  </a:schemeClr>
                </a:solidFill>
              </a:rPr>
              <a:t>Claudia von Bastian</a:t>
            </a:r>
          </a:p>
          <a:p>
            <a:pPr>
              <a:lnSpc>
                <a:spcPct val="90000"/>
              </a:lnSpc>
            </a:pPr>
            <a:r>
              <a:rPr lang="en-GB" sz="2200" dirty="0">
                <a:solidFill>
                  <a:schemeClr val="accent4">
                    <a:lumMod val="50000"/>
                  </a:schemeClr>
                </a:solidFill>
              </a:rPr>
              <a:t>Robert Schmidt</a:t>
            </a:r>
          </a:p>
          <a:p>
            <a:pPr>
              <a:lnSpc>
                <a:spcPct val="90000"/>
              </a:lnSpc>
            </a:pPr>
            <a:r>
              <a:rPr lang="en-GB" sz="2200" dirty="0">
                <a:solidFill>
                  <a:schemeClr val="accent4">
                    <a:lumMod val="50000"/>
                  </a:schemeClr>
                </a:solidFill>
              </a:rPr>
              <a:t>The University of Sheffield, UK</a:t>
            </a:r>
          </a:p>
          <a:p>
            <a:pPr>
              <a:lnSpc>
                <a:spcPct val="90000"/>
              </a:lnSpc>
            </a:pPr>
            <a:endParaRPr lang="en-GB" sz="3100" dirty="0">
              <a:solidFill>
                <a:schemeClr val="accent4">
                  <a:lumMod val="50000"/>
                </a:schemeClr>
              </a:solidFill>
            </a:endParaRPr>
          </a:p>
        </p:txBody>
      </p:sp>
      <p:pic>
        <p:nvPicPr>
          <p:cNvPr id="1026" name="Picture 2" descr="Knowledge Integration: University of Sheffield logo">
            <a:extLst>
              <a:ext uri="{FF2B5EF4-FFF2-40B4-BE49-F238E27FC236}">
                <a16:creationId xmlns:a16="http://schemas.microsoft.com/office/drawing/2014/main" id="{467DFDA0-DCC4-4DCA-BB06-58B7C6789F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94871" y="4301547"/>
            <a:ext cx="3603882" cy="1970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36708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9" name="TextBox 88">
            <a:extLst>
              <a:ext uri="{FF2B5EF4-FFF2-40B4-BE49-F238E27FC236}">
                <a16:creationId xmlns:a16="http://schemas.microsoft.com/office/drawing/2014/main" id="{744D86F8-EED1-4C72-82E6-FAFDBDF3472E}"/>
              </a:ext>
            </a:extLst>
          </p:cNvPr>
          <p:cNvSpPr txBox="1"/>
          <p:nvPr/>
        </p:nvSpPr>
        <p:spPr>
          <a:xfrm>
            <a:off x="432677" y="484909"/>
            <a:ext cx="11292143" cy="543051"/>
          </a:xfrm>
          <a:prstGeom prst="rect">
            <a:avLst/>
          </a:prstGeom>
        </p:spPr>
        <p:txBody>
          <a:bodyPr vert="horz" lIns="91440" tIns="45720" rIns="91440" bIns="45720" rtlCol="0" anchor="b">
            <a:noAutofit/>
          </a:bodyPr>
          <a:lstStyle/>
          <a:p>
            <a:pPr>
              <a:spcBef>
                <a:spcPct val="0"/>
              </a:spcBef>
              <a:spcAft>
                <a:spcPts val="600"/>
              </a:spcAft>
            </a:pPr>
            <a:r>
              <a:rPr lang="en-US" sz="2800" cap="all" dirty="0">
                <a:solidFill>
                  <a:schemeClr val="accent1"/>
                </a:solidFill>
                <a:effectLst/>
                <a:latin typeface="+mj-lt"/>
                <a:ea typeface="+mj-ea"/>
                <a:cs typeface="+mj-cs"/>
              </a:rPr>
              <a:t>Mean speeds </a:t>
            </a:r>
            <a:r>
              <a:rPr lang="en-US" sz="2800" cap="all" dirty="0">
                <a:solidFill>
                  <a:schemeClr val="accent1"/>
                </a:solidFill>
                <a:latin typeface="+mj-lt"/>
                <a:ea typeface="+mj-ea"/>
                <a:cs typeface="+mj-cs"/>
              </a:rPr>
              <a:t>across Expertise cluster groups</a:t>
            </a:r>
          </a:p>
        </p:txBody>
      </p:sp>
      <p:graphicFrame>
        <p:nvGraphicFramePr>
          <p:cNvPr id="22" name="Chart 21">
            <a:extLst>
              <a:ext uri="{FF2B5EF4-FFF2-40B4-BE49-F238E27FC236}">
                <a16:creationId xmlns:a16="http://schemas.microsoft.com/office/drawing/2014/main" id="{2F3B5514-0BF7-44CA-806D-68C3ED7B3567}"/>
              </a:ext>
            </a:extLst>
          </p:cNvPr>
          <p:cNvGraphicFramePr>
            <a:graphicFrameLocks/>
          </p:cNvGraphicFramePr>
          <p:nvPr>
            <p:extLst>
              <p:ext uri="{D42A27DB-BD31-4B8C-83A1-F6EECF244321}">
                <p14:modId xmlns:p14="http://schemas.microsoft.com/office/powerpoint/2010/main" val="2985711585"/>
              </p:ext>
            </p:extLst>
          </p:nvPr>
        </p:nvGraphicFramePr>
        <p:xfrm>
          <a:off x="446533" y="1018892"/>
          <a:ext cx="11292143" cy="5752151"/>
        </p:xfrm>
        <a:graphic>
          <a:graphicData uri="http://schemas.openxmlformats.org/drawingml/2006/chart">
            <c:chart xmlns:c="http://schemas.openxmlformats.org/drawingml/2006/chart" xmlns:r="http://schemas.openxmlformats.org/officeDocument/2006/relationships" r:id="rId3"/>
          </a:graphicData>
        </a:graphic>
      </p:graphicFrame>
      <p:grpSp>
        <p:nvGrpSpPr>
          <p:cNvPr id="2" name="Group 1">
            <a:extLst>
              <a:ext uri="{FF2B5EF4-FFF2-40B4-BE49-F238E27FC236}">
                <a16:creationId xmlns:a16="http://schemas.microsoft.com/office/drawing/2014/main" id="{A4D84666-C5FD-6B3B-563F-10BC9EEDB039}"/>
              </a:ext>
            </a:extLst>
          </p:cNvPr>
          <p:cNvGrpSpPr/>
          <p:nvPr/>
        </p:nvGrpSpPr>
        <p:grpSpPr>
          <a:xfrm>
            <a:off x="1931677" y="1318787"/>
            <a:ext cx="4060562" cy="1908287"/>
            <a:chOff x="1931677" y="1318787"/>
            <a:chExt cx="4060562" cy="1908287"/>
          </a:xfrm>
        </p:grpSpPr>
        <p:sp>
          <p:nvSpPr>
            <p:cNvPr id="23" name="Left Bracket 22">
              <a:extLst>
                <a:ext uri="{FF2B5EF4-FFF2-40B4-BE49-F238E27FC236}">
                  <a16:creationId xmlns:a16="http://schemas.microsoft.com/office/drawing/2014/main" id="{B79C32F6-2F6F-4297-AFA9-C82E06C6B20B}"/>
                </a:ext>
              </a:extLst>
            </p:cNvPr>
            <p:cNvSpPr/>
            <p:nvPr/>
          </p:nvSpPr>
          <p:spPr>
            <a:xfrm rot="5400000">
              <a:off x="2806823" y="1566101"/>
              <a:ext cx="218820" cy="1969111"/>
            </a:xfrm>
            <a:prstGeom prst="leftBracket">
              <a:avLst/>
            </a:prstGeom>
            <a:ln w="19050">
              <a:solidFill>
                <a:sysClr val="windowText" lastClr="000000"/>
              </a:solidFill>
            </a:ln>
          </p:spPr>
          <p:style>
            <a:lnRef idx="1">
              <a:schemeClr val="accent1"/>
            </a:lnRef>
            <a:fillRef idx="0">
              <a:schemeClr val="accent1"/>
            </a:fillRef>
            <a:effectRef idx="0">
              <a:schemeClr val="accent1"/>
            </a:effectRef>
            <a:fontRef idx="minor">
              <a:schemeClr val="tx1"/>
            </a:fontRef>
          </p:style>
          <p:txBody>
            <a:bodyPr wrap="square" rtlCol="0" anchor="ct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lgn="ctr"/>
              <a:endParaRPr lang="en-GB" sz="1800">
                <a:solidFill>
                  <a:schemeClr val="accent5"/>
                </a:solidFill>
              </a:endParaRPr>
            </a:p>
          </p:txBody>
        </p:sp>
        <p:sp>
          <p:nvSpPr>
            <p:cNvPr id="25" name="Left Bracket 24">
              <a:extLst>
                <a:ext uri="{FF2B5EF4-FFF2-40B4-BE49-F238E27FC236}">
                  <a16:creationId xmlns:a16="http://schemas.microsoft.com/office/drawing/2014/main" id="{BDDA5596-D954-4761-8467-5C003A1F469A}"/>
                </a:ext>
              </a:extLst>
            </p:cNvPr>
            <p:cNvSpPr/>
            <p:nvPr/>
          </p:nvSpPr>
          <p:spPr>
            <a:xfrm rot="5400000">
              <a:off x="2136846" y="2756908"/>
              <a:ext cx="264998" cy="675333"/>
            </a:xfrm>
            <a:prstGeom prst="leftBracket">
              <a:avLst/>
            </a:prstGeom>
            <a:ln w="19050">
              <a:solidFill>
                <a:sysClr val="windowText" lastClr="000000"/>
              </a:solidFill>
            </a:ln>
          </p:spPr>
          <p:style>
            <a:lnRef idx="1">
              <a:schemeClr val="accent1"/>
            </a:lnRef>
            <a:fillRef idx="0">
              <a:schemeClr val="accent1"/>
            </a:fillRef>
            <a:effectRef idx="0">
              <a:schemeClr val="accent1"/>
            </a:effectRef>
            <a:fontRef idx="minor">
              <a:schemeClr val="tx1"/>
            </a:fontRef>
          </p:style>
          <p:txBody>
            <a:bodyPr wrap="square" rtlCol="0" anchor="ct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lgn="ctr"/>
              <a:endParaRPr lang="en-GB" sz="1800">
                <a:solidFill>
                  <a:schemeClr val="accent5"/>
                </a:solidFill>
              </a:endParaRPr>
            </a:p>
          </p:txBody>
        </p:sp>
        <p:sp>
          <p:nvSpPr>
            <p:cNvPr id="4" name="TextBox 3">
              <a:extLst>
                <a:ext uri="{FF2B5EF4-FFF2-40B4-BE49-F238E27FC236}">
                  <a16:creationId xmlns:a16="http://schemas.microsoft.com/office/drawing/2014/main" id="{0193427D-D72F-4AF6-A1E2-855F9939D80F}"/>
                </a:ext>
              </a:extLst>
            </p:cNvPr>
            <p:cNvSpPr txBox="1"/>
            <p:nvPr/>
          </p:nvSpPr>
          <p:spPr>
            <a:xfrm>
              <a:off x="2062262" y="2694409"/>
              <a:ext cx="525294" cy="400110"/>
            </a:xfrm>
            <a:prstGeom prst="rect">
              <a:avLst/>
            </a:prstGeom>
            <a:noFill/>
            <a:ln>
              <a:noFill/>
            </a:ln>
          </p:spPr>
          <p:txBody>
            <a:bodyPr wrap="square" rtlCol="0">
              <a:spAutoFit/>
            </a:bodyPr>
            <a:lstStyle/>
            <a:p>
              <a:r>
                <a:rPr lang="en-GB" sz="2000" b="1" dirty="0"/>
                <a:t>**</a:t>
              </a:r>
            </a:p>
          </p:txBody>
        </p:sp>
        <p:sp>
          <p:nvSpPr>
            <p:cNvPr id="26" name="TextBox 25">
              <a:extLst>
                <a:ext uri="{FF2B5EF4-FFF2-40B4-BE49-F238E27FC236}">
                  <a16:creationId xmlns:a16="http://schemas.microsoft.com/office/drawing/2014/main" id="{73B24672-C5DB-4C8A-9696-15FAD083C8CB}"/>
                </a:ext>
              </a:extLst>
            </p:cNvPr>
            <p:cNvSpPr txBox="1"/>
            <p:nvPr/>
          </p:nvSpPr>
          <p:spPr>
            <a:xfrm>
              <a:off x="2655652" y="2175689"/>
              <a:ext cx="664725" cy="400110"/>
            </a:xfrm>
            <a:prstGeom prst="rect">
              <a:avLst/>
            </a:prstGeom>
            <a:noFill/>
            <a:ln>
              <a:noFill/>
            </a:ln>
          </p:spPr>
          <p:txBody>
            <a:bodyPr wrap="square" rtlCol="0">
              <a:spAutoFit/>
            </a:bodyPr>
            <a:lstStyle/>
            <a:p>
              <a:r>
                <a:rPr lang="en-GB" sz="2000" b="1" dirty="0"/>
                <a:t>***</a:t>
              </a:r>
            </a:p>
          </p:txBody>
        </p:sp>
        <p:sp>
          <p:nvSpPr>
            <p:cNvPr id="27" name="TextBox 26">
              <a:extLst>
                <a:ext uri="{FF2B5EF4-FFF2-40B4-BE49-F238E27FC236}">
                  <a16:creationId xmlns:a16="http://schemas.microsoft.com/office/drawing/2014/main" id="{622C825B-AC01-4009-A5A3-420BF2D3059E}"/>
                </a:ext>
              </a:extLst>
            </p:cNvPr>
            <p:cNvSpPr txBox="1"/>
            <p:nvPr/>
          </p:nvSpPr>
          <p:spPr>
            <a:xfrm>
              <a:off x="2655652" y="1321874"/>
              <a:ext cx="664725" cy="400110"/>
            </a:xfrm>
            <a:prstGeom prst="rect">
              <a:avLst/>
            </a:prstGeom>
            <a:noFill/>
            <a:ln>
              <a:noFill/>
            </a:ln>
          </p:spPr>
          <p:txBody>
            <a:bodyPr wrap="square" rtlCol="0">
              <a:spAutoFit/>
            </a:bodyPr>
            <a:lstStyle/>
            <a:p>
              <a:r>
                <a:rPr lang="en-GB" sz="2000" b="1" dirty="0"/>
                <a:t>***</a:t>
              </a:r>
            </a:p>
          </p:txBody>
        </p:sp>
        <p:sp>
          <p:nvSpPr>
            <p:cNvPr id="28" name="TextBox 27">
              <a:extLst>
                <a:ext uri="{FF2B5EF4-FFF2-40B4-BE49-F238E27FC236}">
                  <a16:creationId xmlns:a16="http://schemas.microsoft.com/office/drawing/2014/main" id="{E20ACDF6-FDA8-476C-9F99-34C42FEE3100}"/>
                </a:ext>
              </a:extLst>
            </p:cNvPr>
            <p:cNvSpPr txBox="1"/>
            <p:nvPr/>
          </p:nvSpPr>
          <p:spPr>
            <a:xfrm>
              <a:off x="5684195" y="1318787"/>
              <a:ext cx="308044" cy="400110"/>
            </a:xfrm>
            <a:prstGeom prst="rect">
              <a:avLst/>
            </a:prstGeom>
            <a:noFill/>
            <a:ln>
              <a:noFill/>
            </a:ln>
          </p:spPr>
          <p:txBody>
            <a:bodyPr wrap="square" rtlCol="0">
              <a:spAutoFit/>
            </a:bodyPr>
            <a:lstStyle/>
            <a:p>
              <a:r>
                <a:rPr lang="en-GB" sz="2000" b="1" dirty="0"/>
                <a:t>*</a:t>
              </a:r>
            </a:p>
          </p:txBody>
        </p:sp>
      </p:grpSp>
    </p:spTree>
    <p:extLst>
      <p:ext uri="{BB962C8B-B14F-4D97-AF65-F5344CB8AC3E}">
        <p14:creationId xmlns:p14="http://schemas.microsoft.com/office/powerpoint/2010/main" val="1529886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126825C-C353-4D81-8E07-98E05DBA1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C0ADCA04-5B25-4F5E-9F91-4EE56EC95B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5DB20E88-3AE1-4383-86CB-932E772071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D44FA37E-2ADD-4392-ABF7-BEC52F5660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1" name="Rectangle 20">
            <a:extLst>
              <a:ext uri="{FF2B5EF4-FFF2-40B4-BE49-F238E27FC236}">
                <a16:creationId xmlns:a16="http://schemas.microsoft.com/office/drawing/2014/main" id="{0EE27B69-258C-43FA-AB75-E2035771C1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622EF716-5946-42D1-A6B1-9D0F9495BE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4" name="Rectangle 23">
              <a:extLst>
                <a:ext uri="{FF2B5EF4-FFF2-40B4-BE49-F238E27FC236}">
                  <a16:creationId xmlns:a16="http://schemas.microsoft.com/office/drawing/2014/main" id="{45CA1E4A-73C0-45E5-A11A-71B087F568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2253543A-C082-4D58-9EC9-4C40C152C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a:extLst>
                <a:ext uri="{FF2B5EF4-FFF2-40B4-BE49-F238E27FC236}">
                  <a16:creationId xmlns:a16="http://schemas.microsoft.com/office/drawing/2014/main" id="{72E911B6-8E45-43D0-8E55-2FBD4D5D31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40" name="TextBox 39">
            <a:extLst>
              <a:ext uri="{FF2B5EF4-FFF2-40B4-BE49-F238E27FC236}">
                <a16:creationId xmlns:a16="http://schemas.microsoft.com/office/drawing/2014/main" id="{D0C71513-141E-4068-8F5E-3E16F067D893}"/>
              </a:ext>
            </a:extLst>
          </p:cNvPr>
          <p:cNvSpPr txBox="1"/>
          <p:nvPr/>
        </p:nvSpPr>
        <p:spPr>
          <a:xfrm>
            <a:off x="417256" y="679709"/>
            <a:ext cx="11292143" cy="326131"/>
          </a:xfrm>
          <a:prstGeom prst="rect">
            <a:avLst/>
          </a:prstGeom>
        </p:spPr>
        <p:txBody>
          <a:bodyPr vert="horz" lIns="91440" tIns="45720" rIns="91440" bIns="45720" rtlCol="0" anchor="b">
            <a:noAutofit/>
          </a:bodyPr>
          <a:lstStyle/>
          <a:p>
            <a:pPr>
              <a:spcBef>
                <a:spcPct val="0"/>
              </a:spcBef>
              <a:spcAft>
                <a:spcPts val="600"/>
              </a:spcAft>
            </a:pPr>
            <a:r>
              <a:rPr lang="en-US" sz="2800" cap="all" dirty="0">
                <a:solidFill>
                  <a:schemeClr val="accent1"/>
                </a:solidFill>
                <a:effectLst/>
                <a:latin typeface="+mj-lt"/>
                <a:ea typeface="+mj-ea"/>
                <a:cs typeface="+mj-cs"/>
              </a:rPr>
              <a:t>Mean costs </a:t>
            </a:r>
            <a:r>
              <a:rPr lang="en-US" sz="2800" cap="all" dirty="0">
                <a:solidFill>
                  <a:schemeClr val="accent1"/>
                </a:solidFill>
                <a:latin typeface="+mj-lt"/>
                <a:ea typeface="+mj-ea"/>
                <a:cs typeface="+mj-cs"/>
              </a:rPr>
              <a:t>across expertise cluster groups</a:t>
            </a:r>
          </a:p>
        </p:txBody>
      </p:sp>
      <p:graphicFrame>
        <p:nvGraphicFramePr>
          <p:cNvPr id="18" name="Chart 17">
            <a:extLst>
              <a:ext uri="{FF2B5EF4-FFF2-40B4-BE49-F238E27FC236}">
                <a16:creationId xmlns:a16="http://schemas.microsoft.com/office/drawing/2014/main" id="{D0F82F22-C7AA-4844-BFA7-9F32A9CD5BF1}"/>
              </a:ext>
            </a:extLst>
          </p:cNvPr>
          <p:cNvGraphicFramePr>
            <a:graphicFrameLocks/>
          </p:cNvGraphicFramePr>
          <p:nvPr>
            <p:extLst>
              <p:ext uri="{D42A27DB-BD31-4B8C-83A1-F6EECF244321}">
                <p14:modId xmlns:p14="http://schemas.microsoft.com/office/powerpoint/2010/main" val="3440032589"/>
              </p:ext>
            </p:extLst>
          </p:nvPr>
        </p:nvGraphicFramePr>
        <p:xfrm>
          <a:off x="446533" y="949103"/>
          <a:ext cx="11262866" cy="582223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62416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D5EA905-60F6-495B-BC4F-A58B9D1B3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642B21-E67F-4CA4-B6A3-2FB6869B4732}"/>
              </a:ext>
            </a:extLst>
          </p:cNvPr>
          <p:cNvSpPr>
            <a:spLocks noGrp="1"/>
          </p:cNvSpPr>
          <p:nvPr>
            <p:ph type="title"/>
          </p:nvPr>
        </p:nvSpPr>
        <p:spPr>
          <a:xfrm>
            <a:off x="370539" y="208787"/>
            <a:ext cx="7225075" cy="1013800"/>
          </a:xfrm>
        </p:spPr>
        <p:txBody>
          <a:bodyPr>
            <a:normAutofit/>
          </a:bodyPr>
          <a:lstStyle/>
          <a:p>
            <a:r>
              <a:rPr lang="en-GB" dirty="0">
                <a:solidFill>
                  <a:schemeClr val="accent1"/>
                </a:solidFill>
              </a:rPr>
              <a:t>summary </a:t>
            </a:r>
          </a:p>
        </p:txBody>
      </p:sp>
      <p:grpSp>
        <p:nvGrpSpPr>
          <p:cNvPr id="35" name="Group 34">
            <a:extLst>
              <a:ext uri="{FF2B5EF4-FFF2-40B4-BE49-F238E27FC236}">
                <a16:creationId xmlns:a16="http://schemas.microsoft.com/office/drawing/2014/main" id="{8621EE3E-1667-4864-956E-8309811CB9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36" name="Rectangle 35">
              <a:extLst>
                <a:ext uri="{FF2B5EF4-FFF2-40B4-BE49-F238E27FC236}">
                  <a16:creationId xmlns:a16="http://schemas.microsoft.com/office/drawing/2014/main" id="{0ACCC35D-7F2D-46AC-8745-DD7C2EF42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7" name="Rectangle 36">
              <a:extLst>
                <a:ext uri="{FF2B5EF4-FFF2-40B4-BE49-F238E27FC236}">
                  <a16:creationId xmlns:a16="http://schemas.microsoft.com/office/drawing/2014/main" id="{A933B6CF-C9B2-4217-9C19-CB6517D96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8" name="Rectangle 37">
              <a:extLst>
                <a:ext uri="{FF2B5EF4-FFF2-40B4-BE49-F238E27FC236}">
                  <a16:creationId xmlns:a16="http://schemas.microsoft.com/office/drawing/2014/main" id="{95477868-77F6-4429-BFF6-4265BC3543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3" name="Content Placeholder 2">
            <a:extLst>
              <a:ext uri="{FF2B5EF4-FFF2-40B4-BE49-F238E27FC236}">
                <a16:creationId xmlns:a16="http://schemas.microsoft.com/office/drawing/2014/main" id="{ED24A80E-B6B4-4C46-9641-02AC61BE25D4}"/>
              </a:ext>
            </a:extLst>
          </p:cNvPr>
          <p:cNvSpPr>
            <a:spLocks noGrp="1"/>
          </p:cNvSpPr>
          <p:nvPr>
            <p:ph idx="1"/>
          </p:nvPr>
        </p:nvSpPr>
        <p:spPr>
          <a:xfrm>
            <a:off x="446532" y="1332945"/>
            <a:ext cx="8373217" cy="5316268"/>
          </a:xfrm>
        </p:spPr>
        <p:txBody>
          <a:bodyPr>
            <a:noAutofit/>
          </a:bodyPr>
          <a:lstStyle/>
          <a:p>
            <a:r>
              <a:rPr lang="en-GB" sz="2000" dirty="0"/>
              <a:t>Processing speed abilities were enhanced in highly expert CS players.</a:t>
            </a:r>
          </a:p>
          <a:p>
            <a:pPr lvl="1">
              <a:buFont typeface="Wingdings" panose="05000000000000000000" pitchFamily="2" charset="2"/>
              <a:buChar char="à"/>
            </a:pPr>
            <a:r>
              <a:rPr lang="en-GB" sz="2000" dirty="0">
                <a:sym typeface="Wingdings" panose="05000000000000000000" pitchFamily="2" charset="2"/>
              </a:rPr>
              <a:t>Supports: </a:t>
            </a:r>
            <a:r>
              <a:rPr lang="nl-NL" sz="2000" dirty="0">
                <a:solidFill>
                  <a:schemeClr val="accent1"/>
                </a:solidFill>
              </a:rPr>
              <a:t>Dye, Green &amp; Bavelier, 2009 and </a:t>
            </a:r>
            <a:r>
              <a:rPr lang="en-GB" sz="2000" dirty="0">
                <a:solidFill>
                  <a:schemeClr val="accent1"/>
                </a:solidFill>
              </a:rPr>
              <a:t>Green et al., 2012</a:t>
            </a:r>
            <a:r>
              <a:rPr lang="en-GB" sz="2000" dirty="0"/>
              <a:t>.</a:t>
            </a:r>
            <a:endParaRPr lang="en-GB" sz="2000" dirty="0">
              <a:sym typeface="Wingdings" panose="05000000000000000000" pitchFamily="2" charset="2"/>
            </a:endParaRPr>
          </a:p>
          <a:p>
            <a:pPr lvl="1">
              <a:buFont typeface="Wingdings" panose="05000000000000000000" pitchFamily="2" charset="2"/>
              <a:buChar char="à"/>
            </a:pPr>
            <a:r>
              <a:rPr lang="en-GB" sz="2000" dirty="0">
                <a:sym typeface="Wingdings" panose="05000000000000000000" pitchFamily="2" charset="2"/>
              </a:rPr>
              <a:t>Further Investigations: large interventions with long training periods.</a:t>
            </a:r>
          </a:p>
          <a:p>
            <a:pPr lvl="1">
              <a:buFont typeface="Wingdings" panose="05000000000000000000" pitchFamily="2" charset="2"/>
              <a:buChar char="à"/>
            </a:pPr>
            <a:endParaRPr lang="en-GB" sz="2000" dirty="0">
              <a:sym typeface="Wingdings" panose="05000000000000000000" pitchFamily="2" charset="2"/>
            </a:endParaRPr>
          </a:p>
          <a:p>
            <a:r>
              <a:rPr lang="en-GB" sz="2000" dirty="0"/>
              <a:t>Mixing and switching performance was </a:t>
            </a:r>
            <a:r>
              <a:rPr lang="en-GB" sz="2000" b="1" dirty="0"/>
              <a:t>not</a:t>
            </a:r>
            <a:r>
              <a:rPr lang="en-GB" sz="2000" dirty="0"/>
              <a:t> enhanced in highly expert CS players.</a:t>
            </a:r>
          </a:p>
          <a:p>
            <a:pPr lvl="1">
              <a:buFont typeface="Wingdings" panose="05000000000000000000" pitchFamily="2" charset="2"/>
              <a:buChar char="à"/>
            </a:pPr>
            <a:r>
              <a:rPr lang="en-GB" sz="2000" dirty="0">
                <a:solidFill>
                  <a:schemeClr val="accent1"/>
                </a:solidFill>
                <a:sym typeface="Wingdings" panose="05000000000000000000" pitchFamily="2" charset="2"/>
              </a:rPr>
              <a:t>Schenk et al. (2020) </a:t>
            </a:r>
            <a:r>
              <a:rPr lang="en-GB" sz="2000" dirty="0">
                <a:sym typeface="Wingdings" panose="05000000000000000000" pitchFamily="2" charset="2"/>
              </a:rPr>
              <a:t>eye-tracking of AVG players during a cognitive task, AVG players use different </a:t>
            </a:r>
            <a:r>
              <a:rPr lang="en-GB" sz="2000" b="1" dirty="0">
                <a:sym typeface="Wingdings" panose="05000000000000000000" pitchFamily="2" charset="2"/>
              </a:rPr>
              <a:t>stimulus exploration strategies. </a:t>
            </a:r>
          </a:p>
          <a:p>
            <a:pPr lvl="1">
              <a:buFont typeface="Wingdings" panose="05000000000000000000" pitchFamily="2" charset="2"/>
              <a:buChar char="à"/>
            </a:pPr>
            <a:r>
              <a:rPr lang="en-GB" sz="2000" dirty="0">
                <a:sym typeface="Wingdings" panose="05000000000000000000" pitchFamily="2" charset="2"/>
              </a:rPr>
              <a:t>Explanation: expert players use a </a:t>
            </a:r>
            <a:r>
              <a:rPr lang="en-GB" sz="2000" b="1" dirty="0">
                <a:sym typeface="Wingdings" panose="05000000000000000000" pitchFamily="2" charset="2"/>
              </a:rPr>
              <a:t>focused</a:t>
            </a:r>
            <a:r>
              <a:rPr lang="en-GB" sz="2000" dirty="0">
                <a:sym typeface="Wingdings" panose="05000000000000000000" pitchFamily="2" charset="2"/>
              </a:rPr>
              <a:t> attentional strategy, less expert players, use a </a:t>
            </a:r>
            <a:r>
              <a:rPr lang="en-GB" sz="2000" b="1" dirty="0">
                <a:sym typeface="Wingdings" panose="05000000000000000000" pitchFamily="2" charset="2"/>
              </a:rPr>
              <a:t>divided</a:t>
            </a:r>
            <a:r>
              <a:rPr lang="en-GB" sz="2000" dirty="0">
                <a:sym typeface="Wingdings" panose="05000000000000000000" pitchFamily="2" charset="2"/>
              </a:rPr>
              <a:t> attentional strategy. </a:t>
            </a:r>
            <a:endParaRPr lang="en-GB" sz="2000" dirty="0"/>
          </a:p>
        </p:txBody>
      </p:sp>
      <p:pic>
        <p:nvPicPr>
          <p:cNvPr id="10" name="Picture 9">
            <a:extLst>
              <a:ext uri="{FF2B5EF4-FFF2-40B4-BE49-F238E27FC236}">
                <a16:creationId xmlns:a16="http://schemas.microsoft.com/office/drawing/2014/main" id="{D48F99AE-3077-4CB0-AED0-82CE86ADA67E}"/>
              </a:ext>
            </a:extLst>
          </p:cNvPr>
          <p:cNvPicPr>
            <a:picLocks noChangeAspect="1"/>
          </p:cNvPicPr>
          <p:nvPr/>
        </p:nvPicPr>
        <p:blipFill rotWithShape="1">
          <a:blip r:embed="rId3"/>
          <a:srcRect l="12132" t="43174" r="64839" b="6272"/>
          <a:stretch/>
        </p:blipFill>
        <p:spPr>
          <a:xfrm>
            <a:off x="9144000" y="604849"/>
            <a:ext cx="2601467" cy="2909455"/>
          </a:xfrm>
          <a:prstGeom prst="rect">
            <a:avLst/>
          </a:prstGeom>
        </p:spPr>
      </p:pic>
      <p:pic>
        <p:nvPicPr>
          <p:cNvPr id="11" name="Picture 10">
            <a:extLst>
              <a:ext uri="{FF2B5EF4-FFF2-40B4-BE49-F238E27FC236}">
                <a16:creationId xmlns:a16="http://schemas.microsoft.com/office/drawing/2014/main" id="{97DA3A62-9067-444B-8F47-F0D57B1E070B}"/>
              </a:ext>
            </a:extLst>
          </p:cNvPr>
          <p:cNvPicPr>
            <a:picLocks noChangeAspect="1"/>
          </p:cNvPicPr>
          <p:nvPr/>
        </p:nvPicPr>
        <p:blipFill rotWithShape="1">
          <a:blip r:embed="rId4"/>
          <a:srcRect l="50000" t="28921" r="18888" b="6828"/>
          <a:stretch/>
        </p:blipFill>
        <p:spPr>
          <a:xfrm>
            <a:off x="9073132" y="3424018"/>
            <a:ext cx="2715491" cy="2901081"/>
          </a:xfrm>
          <a:prstGeom prst="rect">
            <a:avLst/>
          </a:prstGeom>
        </p:spPr>
      </p:pic>
    </p:spTree>
    <p:extLst>
      <p:ext uri="{BB962C8B-B14F-4D97-AF65-F5344CB8AC3E}">
        <p14:creationId xmlns:p14="http://schemas.microsoft.com/office/powerpoint/2010/main" val="1753722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642B21-E67F-4CA4-B6A3-2FB6869B4732}"/>
              </a:ext>
            </a:extLst>
          </p:cNvPr>
          <p:cNvSpPr>
            <a:spLocks noGrp="1"/>
          </p:cNvSpPr>
          <p:nvPr>
            <p:ph type="title"/>
          </p:nvPr>
        </p:nvSpPr>
        <p:spPr>
          <a:xfrm>
            <a:off x="959157" y="1113764"/>
            <a:ext cx="3269749" cy="4624327"/>
          </a:xfrm>
        </p:spPr>
        <p:txBody>
          <a:bodyPr anchor="ctr">
            <a:normAutofit/>
          </a:bodyPr>
          <a:lstStyle/>
          <a:p>
            <a:r>
              <a:rPr lang="en-GB" sz="3200">
                <a:solidFill>
                  <a:srgbClr val="FFFFFF"/>
                </a:solidFill>
              </a:rPr>
              <a:t>Conclusions</a:t>
            </a:r>
          </a:p>
        </p:txBody>
      </p:sp>
      <p:sp>
        <p:nvSpPr>
          <p:cNvPr id="3" name="Content Placeholder 2">
            <a:extLst>
              <a:ext uri="{FF2B5EF4-FFF2-40B4-BE49-F238E27FC236}">
                <a16:creationId xmlns:a16="http://schemas.microsoft.com/office/drawing/2014/main" id="{ED24A80E-B6B4-4C46-9641-02AC61BE25D4}"/>
              </a:ext>
            </a:extLst>
          </p:cNvPr>
          <p:cNvSpPr>
            <a:spLocks noGrp="1"/>
          </p:cNvSpPr>
          <p:nvPr>
            <p:ph idx="1"/>
          </p:nvPr>
        </p:nvSpPr>
        <p:spPr>
          <a:xfrm>
            <a:off x="5155905" y="485678"/>
            <a:ext cx="6108179" cy="5888772"/>
          </a:xfrm>
        </p:spPr>
        <p:txBody>
          <a:bodyPr anchor="ctr">
            <a:noAutofit/>
          </a:bodyPr>
          <a:lstStyle/>
          <a:p>
            <a:r>
              <a:rPr lang="en-GB" sz="2000" dirty="0"/>
              <a:t>Large scale cross-sectional investigation of processing speed, mixing and switching performance in varyingly expert CS players.</a:t>
            </a:r>
          </a:p>
          <a:p>
            <a:pPr lvl="1">
              <a:buFont typeface="Wingdings" panose="05000000000000000000" pitchFamily="2" charset="2"/>
              <a:buChar char="à"/>
            </a:pPr>
            <a:r>
              <a:rPr lang="en-GB" sz="2000" dirty="0">
                <a:sym typeface="Wingdings" panose="05000000000000000000" pitchFamily="2" charset="2"/>
              </a:rPr>
              <a:t>Improved method: small samples of casual AVG players.</a:t>
            </a:r>
          </a:p>
          <a:p>
            <a:pPr lvl="1">
              <a:buFont typeface="Wingdings" panose="05000000000000000000" pitchFamily="2" charset="2"/>
              <a:buChar char="à"/>
            </a:pPr>
            <a:endParaRPr lang="en-GB" sz="2000" dirty="0">
              <a:sym typeface="Wingdings" panose="05000000000000000000" pitchFamily="2" charset="2"/>
            </a:endParaRPr>
          </a:p>
          <a:p>
            <a:r>
              <a:rPr lang="en-GB" sz="2000" dirty="0"/>
              <a:t>Quantify CS expertise with a novel multivariable measure and k-means cluster analysis method. </a:t>
            </a:r>
          </a:p>
          <a:p>
            <a:pPr lvl="1">
              <a:buFont typeface="Wingdings" panose="05000000000000000000" pitchFamily="2" charset="2"/>
              <a:buChar char="à"/>
            </a:pPr>
            <a:r>
              <a:rPr lang="en-GB" sz="2000" dirty="0">
                <a:sym typeface="Wingdings" panose="05000000000000000000" pitchFamily="2" charset="2"/>
              </a:rPr>
              <a:t>Applied to other well-defined AVGs in future investigations.</a:t>
            </a:r>
          </a:p>
          <a:p>
            <a:pPr lvl="1">
              <a:buFont typeface="Wingdings" panose="05000000000000000000" pitchFamily="2" charset="2"/>
              <a:buChar char="à"/>
            </a:pPr>
            <a:r>
              <a:rPr lang="en-GB" sz="2000" dirty="0">
                <a:sym typeface="Wingdings" panose="05000000000000000000" pitchFamily="2" charset="2"/>
              </a:rPr>
              <a:t>I</a:t>
            </a:r>
            <a:r>
              <a:rPr lang="en-GB" sz="2000" dirty="0"/>
              <a:t>mprovement: single measure of AVG expertise. </a:t>
            </a:r>
            <a:endParaRPr lang="en-GB" sz="2000" dirty="0">
              <a:sym typeface="Wingdings" panose="05000000000000000000" pitchFamily="2" charset="2"/>
            </a:endParaRPr>
          </a:p>
        </p:txBody>
      </p:sp>
    </p:spTree>
    <p:extLst>
      <p:ext uri="{BB962C8B-B14F-4D97-AF65-F5344CB8AC3E}">
        <p14:creationId xmlns:p14="http://schemas.microsoft.com/office/powerpoint/2010/main" val="1848497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fade">
                                      <p:cBhvr>
                                        <p:cTn id="10" dur="500"/>
                                        <p:tgtEl>
                                          <p:spTgt spid="3">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Effect transition="in" filter="fade">
                                      <p:cBhvr>
                                        <p:cTn id="13"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642B21-E67F-4CA4-B6A3-2FB6869B4732}"/>
              </a:ext>
            </a:extLst>
          </p:cNvPr>
          <p:cNvSpPr>
            <a:spLocks noGrp="1"/>
          </p:cNvSpPr>
          <p:nvPr>
            <p:ph type="title"/>
          </p:nvPr>
        </p:nvSpPr>
        <p:spPr>
          <a:xfrm>
            <a:off x="959157" y="1113764"/>
            <a:ext cx="3269749" cy="4624327"/>
          </a:xfrm>
        </p:spPr>
        <p:txBody>
          <a:bodyPr anchor="ctr">
            <a:normAutofit/>
          </a:bodyPr>
          <a:lstStyle/>
          <a:p>
            <a:r>
              <a:rPr lang="en-GB" sz="3200" dirty="0">
                <a:solidFill>
                  <a:srgbClr val="FFFFFF"/>
                </a:solidFill>
              </a:rPr>
              <a:t>Next steps</a:t>
            </a:r>
          </a:p>
        </p:txBody>
      </p:sp>
      <p:sp>
        <p:nvSpPr>
          <p:cNvPr id="3" name="Content Placeholder 2">
            <a:extLst>
              <a:ext uri="{FF2B5EF4-FFF2-40B4-BE49-F238E27FC236}">
                <a16:creationId xmlns:a16="http://schemas.microsoft.com/office/drawing/2014/main" id="{ED24A80E-B6B4-4C46-9641-02AC61BE25D4}"/>
              </a:ext>
            </a:extLst>
          </p:cNvPr>
          <p:cNvSpPr>
            <a:spLocks noGrp="1"/>
          </p:cNvSpPr>
          <p:nvPr>
            <p:ph idx="1"/>
          </p:nvPr>
        </p:nvSpPr>
        <p:spPr>
          <a:xfrm>
            <a:off x="5155905" y="485678"/>
            <a:ext cx="6108179" cy="5888772"/>
          </a:xfrm>
        </p:spPr>
        <p:txBody>
          <a:bodyPr anchor="ctr">
            <a:noAutofit/>
          </a:bodyPr>
          <a:lstStyle/>
          <a:p>
            <a:pPr lvl="1"/>
            <a:endParaRPr lang="en-GB" sz="2000" dirty="0"/>
          </a:p>
          <a:p>
            <a:pPr>
              <a:buFont typeface="Wingdings" panose="05000000000000000000" pitchFamily="2" charset="2"/>
              <a:buChar char="Ø"/>
            </a:pPr>
            <a:r>
              <a:rPr lang="en-GB" sz="2000" dirty="0"/>
              <a:t>Drift Diffusion Model (DDM) on reaction time distributions (</a:t>
            </a:r>
            <a:r>
              <a:rPr lang="en-GB" sz="2000" dirty="0">
                <a:solidFill>
                  <a:schemeClr val="accent1"/>
                </a:solidFill>
              </a:rPr>
              <a:t>Ratcliff, 1987</a:t>
            </a:r>
            <a:r>
              <a:rPr lang="en-GB" sz="2000" dirty="0"/>
              <a:t>).</a:t>
            </a:r>
          </a:p>
          <a:p>
            <a:pPr lvl="1">
              <a:buFont typeface="Wingdings" panose="05000000000000000000" pitchFamily="2" charset="2"/>
              <a:buChar char="à"/>
            </a:pPr>
            <a:r>
              <a:rPr lang="en-GB" sz="2000" dirty="0"/>
              <a:t>Allows decomposition of observed RTs and accuracy scores into decision making processes.</a:t>
            </a:r>
            <a:endParaRPr lang="en-GB" sz="2000" b="1" dirty="0"/>
          </a:p>
          <a:p>
            <a:pPr lvl="1">
              <a:buFont typeface="Wingdings" panose="05000000000000000000" pitchFamily="2" charset="2"/>
              <a:buChar char="à"/>
            </a:pPr>
            <a:endParaRPr lang="en-GB" sz="2000" b="1" dirty="0"/>
          </a:p>
          <a:p>
            <a:pPr>
              <a:buFont typeface="Wingdings" panose="05000000000000000000" pitchFamily="2" charset="2"/>
              <a:buChar char="Ø"/>
            </a:pPr>
            <a:r>
              <a:rPr lang="en-GB" sz="2000" dirty="0"/>
              <a:t>Future Study: </a:t>
            </a:r>
            <a:r>
              <a:rPr lang="en-GB" sz="2000" b="1" dirty="0"/>
              <a:t>why</a:t>
            </a:r>
            <a:r>
              <a:rPr lang="en-GB" sz="2000" dirty="0"/>
              <a:t> do CS players have improved processing speed performance, in terms of the ‘Learning to Learn’ theory and possible enhancements in probabilistic inference.</a:t>
            </a:r>
          </a:p>
        </p:txBody>
      </p:sp>
    </p:spTree>
    <p:extLst>
      <p:ext uri="{BB962C8B-B14F-4D97-AF65-F5344CB8AC3E}">
        <p14:creationId xmlns:p14="http://schemas.microsoft.com/office/powerpoint/2010/main" val="1283554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3">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erial view of a highway near the ocean">
            <a:extLst>
              <a:ext uri="{FF2B5EF4-FFF2-40B4-BE49-F238E27FC236}">
                <a16:creationId xmlns:a16="http://schemas.microsoft.com/office/drawing/2014/main" id="{46DD862E-D1A0-BB50-2FEE-B5D41DEF53E9}"/>
              </a:ext>
            </a:extLst>
          </p:cNvPr>
          <p:cNvPicPr>
            <a:picLocks noChangeAspect="1"/>
          </p:cNvPicPr>
          <p:nvPr/>
        </p:nvPicPr>
        <p:blipFill rotWithShape="1">
          <a:blip r:embed="rId3"/>
          <a:srcRect l="5574" t="19028" r="2694" b="12173"/>
          <a:stretch/>
        </p:blipFill>
        <p:spPr>
          <a:xfrm>
            <a:off x="20" y="0"/>
            <a:ext cx="12191980" cy="6857990"/>
          </a:xfrm>
          <a:prstGeom prst="rect">
            <a:avLst/>
          </a:prstGeom>
        </p:spPr>
      </p:pic>
      <p:grpSp>
        <p:nvGrpSpPr>
          <p:cNvPr id="62" name="Group 55">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63" name="Rectangle 56">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3CC2D1"/>
            </a:solidFill>
            <a:ln>
              <a:noFill/>
            </a:ln>
            <a:effectLst/>
          </p:spPr>
          <p:style>
            <a:lnRef idx="1">
              <a:schemeClr val="accent1"/>
            </a:lnRef>
            <a:fillRef idx="3">
              <a:schemeClr val="accent1"/>
            </a:fillRef>
            <a:effectRef idx="2">
              <a:schemeClr val="accent1"/>
            </a:effectRef>
            <a:fontRef idx="minor">
              <a:schemeClr val="lt1"/>
            </a:fontRef>
          </p:style>
        </p:sp>
        <p:sp>
          <p:nvSpPr>
            <p:cNvPr id="58" name="Rectangle 57">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3CC2D1"/>
            </a:solidFill>
            <a:ln>
              <a:noFill/>
            </a:ln>
            <a:effectLst/>
          </p:spPr>
          <p:style>
            <a:lnRef idx="1">
              <a:schemeClr val="accent1"/>
            </a:lnRef>
            <a:fillRef idx="3">
              <a:schemeClr val="accent1"/>
            </a:fillRef>
            <a:effectRef idx="2">
              <a:schemeClr val="accent1"/>
            </a:effectRef>
            <a:fontRef idx="minor">
              <a:schemeClr val="lt1"/>
            </a:fontRef>
          </p:style>
        </p:sp>
        <p:sp>
          <p:nvSpPr>
            <p:cNvPr id="59" name="Rectangle 58">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3CC2D1"/>
            </a:solidFill>
            <a:ln>
              <a:noFill/>
            </a:ln>
            <a:effectLst/>
          </p:spPr>
          <p:style>
            <a:lnRef idx="1">
              <a:schemeClr val="accent1"/>
            </a:lnRef>
            <a:fillRef idx="3">
              <a:schemeClr val="accent1"/>
            </a:fillRef>
            <a:effectRef idx="2">
              <a:schemeClr val="accent1"/>
            </a:effectRef>
            <a:fontRef idx="minor">
              <a:schemeClr val="lt1"/>
            </a:fontRef>
          </p:style>
        </p:sp>
      </p:grpSp>
      <p:sp>
        <p:nvSpPr>
          <p:cNvPr id="61" name="Rectangle 60">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A711CD3-9210-49E9-A4AE-A3E387AD6A1E}"/>
              </a:ext>
            </a:extLst>
          </p:cNvPr>
          <p:cNvSpPr>
            <a:spLocks noGrp="1"/>
          </p:cNvSpPr>
          <p:nvPr>
            <p:ph type="ctrTitle"/>
          </p:nvPr>
        </p:nvSpPr>
        <p:spPr>
          <a:xfrm>
            <a:off x="582290" y="4424510"/>
            <a:ext cx="10993549" cy="895244"/>
          </a:xfrm>
        </p:spPr>
        <p:txBody>
          <a:bodyPr>
            <a:normAutofit/>
          </a:bodyPr>
          <a:lstStyle/>
          <a:p>
            <a:pPr algn="ctr"/>
            <a:r>
              <a:rPr lang="en-GB" sz="4000" dirty="0">
                <a:solidFill>
                  <a:schemeClr val="bg1"/>
                </a:solidFill>
              </a:rPr>
              <a:t>Thank you!</a:t>
            </a:r>
          </a:p>
        </p:txBody>
      </p:sp>
      <p:sp>
        <p:nvSpPr>
          <p:cNvPr id="3" name="Subtitle 2">
            <a:extLst>
              <a:ext uri="{FF2B5EF4-FFF2-40B4-BE49-F238E27FC236}">
                <a16:creationId xmlns:a16="http://schemas.microsoft.com/office/drawing/2014/main" id="{651691A0-0536-4161-8E8B-1D3FC0CE3C4B}"/>
              </a:ext>
            </a:extLst>
          </p:cNvPr>
          <p:cNvSpPr>
            <a:spLocks noGrp="1"/>
          </p:cNvSpPr>
          <p:nvPr>
            <p:ph type="subTitle" idx="1"/>
          </p:nvPr>
        </p:nvSpPr>
        <p:spPr>
          <a:xfrm>
            <a:off x="482601" y="5454556"/>
            <a:ext cx="2825394" cy="895243"/>
          </a:xfrm>
        </p:spPr>
        <p:txBody>
          <a:bodyPr>
            <a:noAutofit/>
          </a:bodyPr>
          <a:lstStyle/>
          <a:p>
            <a:pPr>
              <a:lnSpc>
                <a:spcPct val="90000"/>
              </a:lnSpc>
            </a:pPr>
            <a:r>
              <a:rPr lang="en-GB" sz="1200" dirty="0">
                <a:solidFill>
                  <a:srgbClr val="3CC2D1"/>
                </a:solidFill>
              </a:rPr>
              <a:t>Eleanor Hyde</a:t>
            </a:r>
            <a:endParaRPr lang="en-GB" sz="1200" dirty="0">
              <a:solidFill>
                <a:srgbClr val="3CC2D1"/>
              </a:solidFill>
              <a:hlinkClick r:id="rId4">
                <a:extLst>
                  <a:ext uri="{A12FA001-AC4F-418D-AE19-62706E023703}">
                    <ahyp:hlinkClr xmlns:ahyp="http://schemas.microsoft.com/office/drawing/2018/hyperlinkcolor" val="tx"/>
                  </a:ext>
                </a:extLst>
              </a:hlinkClick>
            </a:endParaRPr>
          </a:p>
          <a:p>
            <a:pPr>
              <a:lnSpc>
                <a:spcPct val="90000"/>
              </a:lnSpc>
            </a:pPr>
            <a:r>
              <a:rPr lang="en-GB" sz="1200" dirty="0">
                <a:solidFill>
                  <a:srgbClr val="3CC2D1"/>
                </a:solidFill>
                <a:hlinkClick r:id="rId4">
                  <a:extLst>
                    <a:ext uri="{A12FA001-AC4F-418D-AE19-62706E023703}">
                      <ahyp:hlinkClr xmlns:ahyp="http://schemas.microsoft.com/office/drawing/2018/hyperlinkcolor" val="tx"/>
                    </a:ext>
                  </a:extLst>
                </a:hlinkClick>
              </a:rPr>
              <a:t>ERAHYDE1@SHEFFIELD.AC.UK</a:t>
            </a:r>
            <a:endParaRPr lang="en-GB" sz="1200" dirty="0">
              <a:solidFill>
                <a:srgbClr val="3CC2D1"/>
              </a:solidFill>
            </a:endParaRPr>
          </a:p>
          <a:p>
            <a:pPr>
              <a:lnSpc>
                <a:spcPct val="90000"/>
              </a:lnSpc>
            </a:pPr>
            <a:r>
              <a:rPr lang="en-GB" sz="1200" dirty="0">
                <a:solidFill>
                  <a:srgbClr val="3CC2D1"/>
                </a:solidFill>
              </a:rPr>
              <a:t>The University of Sheffield, UK</a:t>
            </a:r>
          </a:p>
        </p:txBody>
      </p:sp>
      <p:sp>
        <p:nvSpPr>
          <p:cNvPr id="50" name="Subtitle 2">
            <a:extLst>
              <a:ext uri="{FF2B5EF4-FFF2-40B4-BE49-F238E27FC236}">
                <a16:creationId xmlns:a16="http://schemas.microsoft.com/office/drawing/2014/main" id="{1FA2D45D-81B4-4575-B219-462711AA281C}"/>
              </a:ext>
            </a:extLst>
          </p:cNvPr>
          <p:cNvSpPr txBox="1">
            <a:spLocks/>
          </p:cNvSpPr>
          <p:nvPr/>
        </p:nvSpPr>
        <p:spPr>
          <a:xfrm>
            <a:off x="4721086" y="5454556"/>
            <a:ext cx="2753699" cy="895243"/>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nSpc>
                <a:spcPct val="90000"/>
              </a:lnSpc>
            </a:pPr>
            <a:r>
              <a:rPr lang="en-GB" sz="1200" dirty="0">
                <a:solidFill>
                  <a:srgbClr val="3CC2D1"/>
                </a:solidFill>
              </a:rPr>
              <a:t>Dr Claudia von </a:t>
            </a:r>
            <a:r>
              <a:rPr lang="en-GB" sz="1200" dirty="0" err="1">
                <a:solidFill>
                  <a:srgbClr val="3CC2D1"/>
                </a:solidFill>
              </a:rPr>
              <a:t>bastian</a:t>
            </a:r>
            <a:endParaRPr lang="en-GB" sz="1200" dirty="0">
              <a:solidFill>
                <a:srgbClr val="3CC2D1"/>
              </a:solidFill>
              <a:hlinkClick r:id="rId4">
                <a:extLst>
                  <a:ext uri="{A12FA001-AC4F-418D-AE19-62706E023703}">
                    <ahyp:hlinkClr xmlns:ahyp="http://schemas.microsoft.com/office/drawing/2018/hyperlinkcolor" val="tx"/>
                  </a:ext>
                </a:extLst>
              </a:hlinkClick>
            </a:endParaRPr>
          </a:p>
          <a:p>
            <a:pPr>
              <a:lnSpc>
                <a:spcPct val="90000"/>
              </a:lnSpc>
            </a:pPr>
            <a:r>
              <a:rPr lang="en-GB" sz="1200" dirty="0">
                <a:solidFill>
                  <a:srgbClr val="3CC2D1"/>
                </a:solidFill>
                <a:hlinkClick r:id="rId4">
                  <a:extLst>
                    <a:ext uri="{A12FA001-AC4F-418D-AE19-62706E023703}">
                      <ahyp:hlinkClr xmlns:ahyp="http://schemas.microsoft.com/office/drawing/2018/hyperlinkcolor" val="tx"/>
                    </a:ext>
                  </a:extLst>
                </a:hlinkClick>
              </a:rPr>
              <a:t>c.c.vonbastian@SHEFFIELD.AC.UK</a:t>
            </a:r>
            <a:endParaRPr lang="en-GB" sz="1200" dirty="0">
              <a:solidFill>
                <a:srgbClr val="3CC2D1"/>
              </a:solidFill>
            </a:endParaRPr>
          </a:p>
          <a:p>
            <a:pPr>
              <a:lnSpc>
                <a:spcPct val="90000"/>
              </a:lnSpc>
            </a:pPr>
            <a:r>
              <a:rPr lang="en-GB" sz="1200" dirty="0">
                <a:solidFill>
                  <a:srgbClr val="3CC2D1"/>
                </a:solidFill>
              </a:rPr>
              <a:t>The University of Sheffield, UK</a:t>
            </a:r>
          </a:p>
        </p:txBody>
      </p:sp>
      <p:sp>
        <p:nvSpPr>
          <p:cNvPr id="12" name="Subtitle 2">
            <a:extLst>
              <a:ext uri="{FF2B5EF4-FFF2-40B4-BE49-F238E27FC236}">
                <a16:creationId xmlns:a16="http://schemas.microsoft.com/office/drawing/2014/main" id="{68675FEB-B05D-411E-8B9E-FD974B6EB5CB}"/>
              </a:ext>
            </a:extLst>
          </p:cNvPr>
          <p:cNvSpPr txBox="1">
            <a:spLocks/>
          </p:cNvSpPr>
          <p:nvPr/>
        </p:nvSpPr>
        <p:spPr>
          <a:xfrm>
            <a:off x="9016464" y="5451943"/>
            <a:ext cx="2825394" cy="895243"/>
          </a:xfrm>
          <a:prstGeom prst="rect">
            <a:avLst/>
          </a:prstGeom>
        </p:spPr>
        <p:txBody>
          <a:bodyPr vert="horz" lIns="91440" tIns="45720" rIns="91440" bIns="45720" rtlCol="0" anchor="t">
            <a:no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nSpc>
                <a:spcPct val="90000"/>
              </a:lnSpc>
            </a:pPr>
            <a:r>
              <a:rPr lang="en-GB" sz="1200" dirty="0">
                <a:solidFill>
                  <a:srgbClr val="3CC2D1"/>
                </a:solidFill>
              </a:rPr>
              <a:t>Dr Robert </a:t>
            </a:r>
            <a:r>
              <a:rPr lang="en-GB" sz="1200" dirty="0" err="1">
                <a:solidFill>
                  <a:srgbClr val="3CC2D1"/>
                </a:solidFill>
              </a:rPr>
              <a:t>schmidt</a:t>
            </a:r>
            <a:endParaRPr lang="en-GB" sz="1200" dirty="0">
              <a:solidFill>
                <a:srgbClr val="3CC2D1"/>
              </a:solidFill>
            </a:endParaRPr>
          </a:p>
          <a:p>
            <a:pPr>
              <a:lnSpc>
                <a:spcPct val="90000"/>
              </a:lnSpc>
            </a:pPr>
            <a:r>
              <a:rPr lang="en-GB" sz="1200" u="sng" dirty="0">
                <a:solidFill>
                  <a:srgbClr val="3CC2D1"/>
                </a:solidFill>
              </a:rPr>
              <a:t>Robert.Schmidt@sheffield.ac.uk</a:t>
            </a:r>
          </a:p>
          <a:p>
            <a:pPr>
              <a:lnSpc>
                <a:spcPct val="90000"/>
              </a:lnSpc>
            </a:pPr>
            <a:r>
              <a:rPr lang="en-GB" sz="1200" dirty="0">
                <a:solidFill>
                  <a:srgbClr val="3CC2D1"/>
                </a:solidFill>
              </a:rPr>
              <a:t>The University of Sheffield, UK</a:t>
            </a:r>
          </a:p>
        </p:txBody>
      </p:sp>
    </p:spTree>
    <p:extLst>
      <p:ext uri="{BB962C8B-B14F-4D97-AF65-F5344CB8AC3E}">
        <p14:creationId xmlns:p14="http://schemas.microsoft.com/office/powerpoint/2010/main" val="26930018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42B21-E67F-4CA4-B6A3-2FB6869B4732}"/>
              </a:ext>
            </a:extLst>
          </p:cNvPr>
          <p:cNvSpPr>
            <a:spLocks noGrp="1"/>
          </p:cNvSpPr>
          <p:nvPr>
            <p:ph type="title"/>
          </p:nvPr>
        </p:nvSpPr>
        <p:spPr/>
        <p:txBody>
          <a:bodyPr anchor="ctr">
            <a:normAutofit/>
          </a:bodyPr>
          <a:lstStyle/>
          <a:p>
            <a:r>
              <a:rPr lang="en-GB" dirty="0"/>
              <a:t>Questionnaire results</a:t>
            </a:r>
          </a:p>
        </p:txBody>
      </p:sp>
      <p:sp>
        <p:nvSpPr>
          <p:cNvPr id="3" name="Content Placeholder 2">
            <a:extLst>
              <a:ext uri="{FF2B5EF4-FFF2-40B4-BE49-F238E27FC236}">
                <a16:creationId xmlns:a16="http://schemas.microsoft.com/office/drawing/2014/main" id="{ED24A80E-B6B4-4C46-9641-02AC61BE25D4}"/>
              </a:ext>
            </a:extLst>
          </p:cNvPr>
          <p:cNvSpPr>
            <a:spLocks noGrp="1"/>
          </p:cNvSpPr>
          <p:nvPr>
            <p:ph sz="half" idx="1"/>
          </p:nvPr>
        </p:nvSpPr>
        <p:spPr>
          <a:xfrm>
            <a:off x="581192" y="2228003"/>
            <a:ext cx="5606883" cy="4235934"/>
          </a:xfrm>
        </p:spPr>
        <p:txBody>
          <a:bodyPr>
            <a:normAutofit/>
          </a:bodyPr>
          <a:lstStyle/>
          <a:p>
            <a:pPr marL="0" indent="0">
              <a:buNone/>
            </a:pPr>
            <a:r>
              <a:rPr lang="en-GB" sz="2000" b="1" dirty="0"/>
              <a:t>Measures of Expertise:</a:t>
            </a:r>
          </a:p>
          <a:p>
            <a:pPr lvl="1"/>
            <a:r>
              <a:rPr lang="en-GB" sz="2000" dirty="0"/>
              <a:t>Total hours playtime</a:t>
            </a:r>
          </a:p>
          <a:p>
            <a:pPr lvl="1"/>
            <a:r>
              <a:rPr lang="en-GB" sz="2000" dirty="0"/>
              <a:t>Weekly hours playtime</a:t>
            </a:r>
          </a:p>
          <a:p>
            <a:pPr lvl="1"/>
            <a:r>
              <a:rPr lang="en-GB" sz="2000" dirty="0"/>
              <a:t>Current ranking </a:t>
            </a:r>
          </a:p>
          <a:p>
            <a:pPr lvl="1"/>
            <a:r>
              <a:rPr lang="en-GB" sz="2000" dirty="0"/>
              <a:t>Self-rated expertise</a:t>
            </a:r>
          </a:p>
        </p:txBody>
      </p:sp>
      <mc:AlternateContent xmlns:mc="http://schemas.openxmlformats.org/markup-compatibility/2006" xmlns:cx1="http://schemas.microsoft.com/office/drawing/2015/9/8/chartex">
        <mc:Choice Requires="cx1">
          <p:graphicFrame>
            <p:nvGraphicFramePr>
              <p:cNvPr id="20" name="Content Placeholder 19">
                <a:extLst>
                  <a:ext uri="{FF2B5EF4-FFF2-40B4-BE49-F238E27FC236}">
                    <a16:creationId xmlns:a16="http://schemas.microsoft.com/office/drawing/2014/main" id="{59DE9078-C763-4D6C-A6A7-7F7355DC553D}"/>
                  </a:ext>
                </a:extLst>
              </p:cNvPr>
              <p:cNvGraphicFramePr>
                <a:graphicFrameLocks noGrp="1"/>
              </p:cNvGraphicFramePr>
              <p:nvPr>
                <p:ph sz="half" idx="2"/>
                <p:extLst>
                  <p:ext uri="{D42A27DB-BD31-4B8C-83A1-F6EECF244321}">
                    <p14:modId xmlns:p14="http://schemas.microsoft.com/office/powerpoint/2010/main" val="3956309096"/>
                  </p:ext>
                </p:extLst>
              </p:nvPr>
            </p:nvGraphicFramePr>
            <p:xfrm>
              <a:off x="5095359" y="2227263"/>
              <a:ext cx="6515616" cy="4236674"/>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20" name="Content Placeholder 19">
                <a:extLst>
                  <a:ext uri="{FF2B5EF4-FFF2-40B4-BE49-F238E27FC236}">
                    <a16:creationId xmlns:cx1="http://schemas.microsoft.com/office/drawing/2015/9/8/chartex" xmlns="" xmlns:a16="http://schemas.microsoft.com/office/drawing/2014/main" id="{59DE9078-C763-4D6C-A6A7-7F7355DC553D}"/>
                  </a:ext>
                </a:extLst>
              </p:cNvPr>
              <p:cNvPicPr>
                <a:picLocks noGrp="1" noRot="1" noChangeAspect="1" noMove="1" noResize="1" noEditPoints="1" noAdjustHandles="1" noChangeArrowheads="1" noChangeShapeType="1"/>
              </p:cNvPicPr>
              <p:nvPr/>
            </p:nvPicPr>
            <p:blipFill>
              <a:blip r:embed="rId4"/>
              <a:stretch>
                <a:fillRect/>
              </a:stretch>
            </p:blipFill>
            <p:spPr>
              <a:xfrm>
                <a:off x="5095359" y="2227263"/>
                <a:ext cx="6515616" cy="4236674"/>
              </a:xfrm>
              <a:prstGeom prst="rect">
                <a:avLst/>
              </a:prstGeom>
            </p:spPr>
          </p:pic>
        </mc:Fallback>
      </mc:AlternateContent>
      <p:sp>
        <p:nvSpPr>
          <p:cNvPr id="11" name="TextBox 10">
            <a:extLst>
              <a:ext uri="{FF2B5EF4-FFF2-40B4-BE49-F238E27FC236}">
                <a16:creationId xmlns:a16="http://schemas.microsoft.com/office/drawing/2014/main" id="{F698C3A7-C1F3-4D72-9BCB-6D76FEB1025B}"/>
              </a:ext>
            </a:extLst>
          </p:cNvPr>
          <p:cNvSpPr txBox="1"/>
          <p:nvPr/>
        </p:nvSpPr>
        <p:spPr>
          <a:xfrm>
            <a:off x="11170499" y="2825863"/>
            <a:ext cx="430887" cy="1659100"/>
          </a:xfrm>
          <a:prstGeom prst="rect">
            <a:avLst/>
          </a:prstGeom>
          <a:noFill/>
        </p:spPr>
        <p:txBody>
          <a:bodyPr vert="eaVert" wrap="square" rtlCol="0">
            <a:spAutoFit/>
          </a:bodyPr>
          <a:lstStyle/>
          <a:p>
            <a:r>
              <a:rPr lang="en-GB" sz="1600" dirty="0">
                <a:solidFill>
                  <a:schemeClr val="bg1"/>
                </a:solidFill>
              </a:rPr>
              <a:t>Global Elite (19)</a:t>
            </a:r>
          </a:p>
        </p:txBody>
      </p:sp>
      <p:sp>
        <p:nvSpPr>
          <p:cNvPr id="8" name="TextBox 7">
            <a:extLst>
              <a:ext uri="{FF2B5EF4-FFF2-40B4-BE49-F238E27FC236}">
                <a16:creationId xmlns:a16="http://schemas.microsoft.com/office/drawing/2014/main" id="{CEE6B07D-174C-482F-AFE3-B18FDF3012DF}"/>
              </a:ext>
            </a:extLst>
          </p:cNvPr>
          <p:cNvSpPr txBox="1"/>
          <p:nvPr/>
        </p:nvSpPr>
        <p:spPr>
          <a:xfrm>
            <a:off x="5730869" y="2932892"/>
            <a:ext cx="430887" cy="1659100"/>
          </a:xfrm>
          <a:prstGeom prst="rect">
            <a:avLst/>
          </a:prstGeom>
          <a:noFill/>
        </p:spPr>
        <p:txBody>
          <a:bodyPr vert="eaVert" wrap="square" rtlCol="0">
            <a:spAutoFit/>
          </a:bodyPr>
          <a:lstStyle/>
          <a:p>
            <a:r>
              <a:rPr lang="en-GB" sz="1600" dirty="0">
                <a:solidFill>
                  <a:schemeClr val="bg1"/>
                </a:solidFill>
              </a:rPr>
              <a:t>Unranked (1)</a:t>
            </a:r>
          </a:p>
        </p:txBody>
      </p:sp>
      <p:sp>
        <p:nvSpPr>
          <p:cNvPr id="21" name="TextBox 20">
            <a:extLst>
              <a:ext uri="{FF2B5EF4-FFF2-40B4-BE49-F238E27FC236}">
                <a16:creationId xmlns:a16="http://schemas.microsoft.com/office/drawing/2014/main" id="{711A9514-C296-4EFA-BB98-D6D265760FDA}"/>
              </a:ext>
            </a:extLst>
          </p:cNvPr>
          <p:cNvSpPr txBox="1"/>
          <p:nvPr/>
        </p:nvSpPr>
        <p:spPr>
          <a:xfrm>
            <a:off x="8725682" y="3029876"/>
            <a:ext cx="430887" cy="2300044"/>
          </a:xfrm>
          <a:prstGeom prst="rect">
            <a:avLst/>
          </a:prstGeom>
          <a:noFill/>
        </p:spPr>
        <p:txBody>
          <a:bodyPr vert="eaVert" wrap="square" rtlCol="0">
            <a:spAutoFit/>
          </a:bodyPr>
          <a:lstStyle/>
          <a:p>
            <a:r>
              <a:rPr lang="en-GB" sz="1600" dirty="0">
                <a:solidFill>
                  <a:schemeClr val="bg1"/>
                </a:solidFill>
              </a:rPr>
              <a:t>Gold Nova Master (11)</a:t>
            </a:r>
          </a:p>
        </p:txBody>
      </p:sp>
      <p:sp>
        <p:nvSpPr>
          <p:cNvPr id="22" name="TextBox 21">
            <a:extLst>
              <a:ext uri="{FF2B5EF4-FFF2-40B4-BE49-F238E27FC236}">
                <a16:creationId xmlns:a16="http://schemas.microsoft.com/office/drawing/2014/main" id="{6DC0F299-EA9B-4D48-BE1D-62BA285D85A3}"/>
              </a:ext>
            </a:extLst>
          </p:cNvPr>
          <p:cNvSpPr txBox="1"/>
          <p:nvPr/>
        </p:nvSpPr>
        <p:spPr>
          <a:xfrm>
            <a:off x="8153720" y="3429000"/>
            <a:ext cx="430887" cy="2300044"/>
          </a:xfrm>
          <a:prstGeom prst="rect">
            <a:avLst/>
          </a:prstGeom>
          <a:noFill/>
        </p:spPr>
        <p:txBody>
          <a:bodyPr vert="eaVert" wrap="square" rtlCol="0">
            <a:spAutoFit/>
          </a:bodyPr>
          <a:lstStyle/>
          <a:p>
            <a:r>
              <a:rPr lang="en-GB" sz="1600" dirty="0">
                <a:solidFill>
                  <a:schemeClr val="bg1"/>
                </a:solidFill>
              </a:rPr>
              <a:t>Gold Nova II (9)</a:t>
            </a:r>
          </a:p>
        </p:txBody>
      </p:sp>
      <p:cxnSp>
        <p:nvCxnSpPr>
          <p:cNvPr id="5" name="Straight Connector 4">
            <a:extLst>
              <a:ext uri="{FF2B5EF4-FFF2-40B4-BE49-F238E27FC236}">
                <a16:creationId xmlns:a16="http://schemas.microsoft.com/office/drawing/2014/main" id="{13BF0173-3D7E-459F-9A70-7647DE443FE4}"/>
              </a:ext>
            </a:extLst>
          </p:cNvPr>
          <p:cNvCxnSpPr>
            <a:cxnSpLocks/>
          </p:cNvCxnSpPr>
          <p:nvPr/>
        </p:nvCxnSpPr>
        <p:spPr>
          <a:xfrm flipV="1">
            <a:off x="1011381" y="4813666"/>
            <a:ext cx="2563092" cy="19990"/>
          </a:xfrm>
          <a:prstGeom prst="line">
            <a:avLst/>
          </a:prstGeom>
          <a:ln w="76200"/>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256805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42B21-E67F-4CA4-B6A3-2FB6869B4732}"/>
              </a:ext>
            </a:extLst>
          </p:cNvPr>
          <p:cNvSpPr>
            <a:spLocks noGrp="1"/>
          </p:cNvSpPr>
          <p:nvPr>
            <p:ph type="title"/>
          </p:nvPr>
        </p:nvSpPr>
        <p:spPr/>
        <p:txBody>
          <a:bodyPr>
            <a:normAutofit/>
          </a:bodyPr>
          <a:lstStyle/>
          <a:p>
            <a:r>
              <a:rPr lang="en-GB" dirty="0"/>
              <a:t>Consensus-based algorithm plot</a:t>
            </a:r>
          </a:p>
        </p:txBody>
      </p:sp>
      <p:sp>
        <p:nvSpPr>
          <p:cNvPr id="3" name="Content Placeholder 2">
            <a:extLst>
              <a:ext uri="{FF2B5EF4-FFF2-40B4-BE49-F238E27FC236}">
                <a16:creationId xmlns:a16="http://schemas.microsoft.com/office/drawing/2014/main" id="{ED24A80E-B6B4-4C46-9641-02AC61BE25D4}"/>
              </a:ext>
            </a:extLst>
          </p:cNvPr>
          <p:cNvSpPr>
            <a:spLocks noGrp="1"/>
          </p:cNvSpPr>
          <p:nvPr>
            <p:ph sz="half" idx="1"/>
          </p:nvPr>
        </p:nvSpPr>
        <p:spPr>
          <a:xfrm>
            <a:off x="581193" y="2228003"/>
            <a:ext cx="5422390" cy="3646324"/>
          </a:xfrm>
        </p:spPr>
        <p:txBody>
          <a:bodyPr>
            <a:normAutofit/>
          </a:bodyPr>
          <a:lstStyle/>
          <a:p>
            <a:r>
              <a:rPr lang="en-GB" sz="2000" dirty="0"/>
              <a:t>Takes data from our three expertise variables and weighs them all equally against one another.</a:t>
            </a:r>
          </a:p>
          <a:p>
            <a:r>
              <a:rPr lang="en-GB" sz="2000" dirty="0"/>
              <a:t> Sort participants into </a:t>
            </a:r>
            <a:r>
              <a:rPr lang="en-GB" sz="2000" b="1" dirty="0"/>
              <a:t>cluster</a:t>
            </a:r>
            <a:r>
              <a:rPr lang="en-GB" sz="2000" dirty="0"/>
              <a:t> </a:t>
            </a:r>
            <a:r>
              <a:rPr lang="en-GB" sz="2000" b="1" dirty="0"/>
              <a:t>groups</a:t>
            </a:r>
            <a:r>
              <a:rPr lang="en-GB" sz="2000" dirty="0"/>
              <a:t> based on their </a:t>
            </a:r>
            <a:r>
              <a:rPr lang="en-GB" sz="2000" b="1" dirty="0"/>
              <a:t>similarities </a:t>
            </a:r>
            <a:r>
              <a:rPr lang="en-GB" sz="2000" dirty="0"/>
              <a:t>on these measures.</a:t>
            </a:r>
          </a:p>
          <a:p>
            <a:r>
              <a:rPr lang="en-GB" sz="2000" dirty="0"/>
              <a:t>Indicates how many cluster groups participants would be best allocated to as a balance between minimizing the number of cluster groups and minimizing the variance within each cluster.</a:t>
            </a:r>
          </a:p>
        </p:txBody>
      </p:sp>
      <p:pic>
        <p:nvPicPr>
          <p:cNvPr id="7" name="Content Placeholder 6" descr="Chart, bar chart&#10;&#10;Description automatically generated">
            <a:extLst>
              <a:ext uri="{FF2B5EF4-FFF2-40B4-BE49-F238E27FC236}">
                <a16:creationId xmlns:a16="http://schemas.microsoft.com/office/drawing/2014/main" id="{38433248-6B3A-4796-94B2-04AD3B14FBD2}"/>
              </a:ext>
            </a:extLst>
          </p:cNvPr>
          <p:cNvPicPr>
            <a:picLocks noGrp="1"/>
          </p:cNvPicPr>
          <p:nvPr>
            <p:ph sz="half" idx="2"/>
          </p:nvPr>
        </p:nvPicPr>
        <p:blipFill>
          <a:blip r:embed="rId3">
            <a:extLst>
              <a:ext uri="{28A0092B-C50C-407E-A947-70E740481C1C}">
                <a14:useLocalDpi xmlns:a14="http://schemas.microsoft.com/office/drawing/2010/main" val="0"/>
              </a:ext>
            </a:extLst>
          </a:blip>
          <a:stretch>
            <a:fillRect/>
          </a:stretch>
        </p:blipFill>
        <p:spPr>
          <a:xfrm>
            <a:off x="6188075" y="2328366"/>
            <a:ext cx="5422900" cy="3431581"/>
          </a:xfrm>
          <a:prstGeom prst="rect">
            <a:avLst/>
          </a:prstGeom>
        </p:spPr>
      </p:pic>
    </p:spTree>
    <p:extLst>
      <p:ext uri="{BB962C8B-B14F-4D97-AF65-F5344CB8AC3E}">
        <p14:creationId xmlns:p14="http://schemas.microsoft.com/office/powerpoint/2010/main" val="11266994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874F26FF-DDA7-434C-8F35-8D5618309202}"/>
              </a:ext>
            </a:extLst>
          </p:cNvPr>
          <p:cNvPicPr>
            <a:picLocks noChangeAspect="1"/>
          </p:cNvPicPr>
          <p:nvPr/>
        </p:nvPicPr>
        <p:blipFill rotWithShape="1">
          <a:blip r:embed="rId2">
            <a:extLst>
              <a:ext uri="{28A0092B-C50C-407E-A947-70E740481C1C}">
                <a14:useLocalDpi xmlns:a14="http://schemas.microsoft.com/office/drawing/2010/main" val="0"/>
              </a:ext>
            </a:extLst>
          </a:blip>
          <a:srcRect l="16071" t="5953" r="9970"/>
          <a:stretch/>
        </p:blipFill>
        <p:spPr bwMode="auto">
          <a:xfrm>
            <a:off x="449927" y="1041622"/>
            <a:ext cx="5881599" cy="5609339"/>
          </a:xfrm>
          <a:prstGeom prst="rect">
            <a:avLst/>
          </a:prstGeom>
          <a:ln>
            <a:noFill/>
          </a:ln>
          <a:extLst>
            <a:ext uri="{53640926-AAD7-44D8-BBD7-CCE9431645EC}">
              <a14:shadowObscured xmlns:a14="http://schemas.microsoft.com/office/drawing/2010/main"/>
            </a:ext>
          </a:extLst>
        </p:spPr>
      </p:pic>
      <p:sp>
        <p:nvSpPr>
          <p:cNvPr id="11" name="Title 3">
            <a:extLst>
              <a:ext uri="{FF2B5EF4-FFF2-40B4-BE49-F238E27FC236}">
                <a16:creationId xmlns:a16="http://schemas.microsoft.com/office/drawing/2014/main" id="{64C28823-5C19-4610-8450-257226FF4E61}"/>
              </a:ext>
            </a:extLst>
          </p:cNvPr>
          <p:cNvSpPr txBox="1">
            <a:spLocks/>
          </p:cNvSpPr>
          <p:nvPr/>
        </p:nvSpPr>
        <p:spPr>
          <a:xfrm>
            <a:off x="581193" y="729658"/>
            <a:ext cx="11029616" cy="988332"/>
          </a:xfrm>
          <a:prstGeom prst="rect">
            <a:avLst/>
          </a:prstGeom>
        </p:spPr>
        <p:txBody>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a:t>Zero-order correlations</a:t>
            </a:r>
            <a:endParaRPr lang="en-GB" dirty="0"/>
          </a:p>
        </p:txBody>
      </p:sp>
      <p:sp>
        <p:nvSpPr>
          <p:cNvPr id="12" name="TextBox 11">
            <a:extLst>
              <a:ext uri="{FF2B5EF4-FFF2-40B4-BE49-F238E27FC236}">
                <a16:creationId xmlns:a16="http://schemas.microsoft.com/office/drawing/2014/main" id="{553ED062-A315-4237-BF8B-6E574F9399C5}"/>
              </a:ext>
            </a:extLst>
          </p:cNvPr>
          <p:cNvSpPr txBox="1"/>
          <p:nvPr/>
        </p:nvSpPr>
        <p:spPr>
          <a:xfrm>
            <a:off x="449928" y="715491"/>
            <a:ext cx="11292143" cy="326131"/>
          </a:xfrm>
          <a:prstGeom prst="rect">
            <a:avLst/>
          </a:prstGeom>
        </p:spPr>
        <p:txBody>
          <a:bodyPr vert="horz" lIns="91440" tIns="45720" rIns="91440" bIns="45720" rtlCol="0" anchor="b">
            <a:noAutofit/>
          </a:bodyPr>
          <a:lstStyle/>
          <a:p>
            <a:pPr>
              <a:spcBef>
                <a:spcPct val="0"/>
              </a:spcBef>
              <a:spcAft>
                <a:spcPts val="600"/>
              </a:spcAft>
            </a:pPr>
            <a:r>
              <a:rPr lang="en-US" sz="2800" cap="all" dirty="0">
                <a:solidFill>
                  <a:schemeClr val="accent1"/>
                </a:solidFill>
                <a:effectLst/>
                <a:latin typeface="+mj-lt"/>
                <a:ea typeface="+mj-ea"/>
                <a:cs typeface="+mj-cs"/>
              </a:rPr>
              <a:t>Zero order correlations</a:t>
            </a:r>
            <a:endParaRPr lang="en-US" sz="2800" cap="all" dirty="0">
              <a:solidFill>
                <a:schemeClr val="accent1"/>
              </a:solidFill>
              <a:latin typeface="+mj-lt"/>
              <a:ea typeface="+mj-ea"/>
              <a:cs typeface="+mj-cs"/>
            </a:endParaRPr>
          </a:p>
        </p:txBody>
      </p:sp>
    </p:spTree>
    <p:extLst>
      <p:ext uri="{BB962C8B-B14F-4D97-AF65-F5344CB8AC3E}">
        <p14:creationId xmlns:p14="http://schemas.microsoft.com/office/powerpoint/2010/main" val="2093835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5EDCB7-D092-4440-954C-2E5B671E40EB}"/>
              </a:ext>
            </a:extLst>
          </p:cNvPr>
          <p:cNvSpPr>
            <a:spLocks noGrp="1"/>
          </p:cNvSpPr>
          <p:nvPr>
            <p:ph type="title" idx="4294967295"/>
          </p:nvPr>
        </p:nvSpPr>
        <p:spPr>
          <a:xfrm>
            <a:off x="0" y="730250"/>
            <a:ext cx="11029950" cy="987425"/>
          </a:xfrm>
        </p:spPr>
        <p:txBody>
          <a:bodyPr/>
          <a:lstStyle/>
          <a:p>
            <a:r>
              <a:rPr lang="en-GB" dirty="0"/>
              <a:t>Zero-order correlations</a:t>
            </a:r>
          </a:p>
        </p:txBody>
      </p:sp>
      <p:pic>
        <p:nvPicPr>
          <p:cNvPr id="3" name="Picture 2">
            <a:extLst>
              <a:ext uri="{FF2B5EF4-FFF2-40B4-BE49-F238E27FC236}">
                <a16:creationId xmlns:a16="http://schemas.microsoft.com/office/drawing/2014/main" id="{88899F89-CCE3-48E4-9D0B-B076C9DAF8F4}"/>
              </a:ext>
            </a:extLst>
          </p:cNvPr>
          <p:cNvPicPr>
            <a:picLocks noChangeAspect="1"/>
          </p:cNvPicPr>
          <p:nvPr/>
        </p:nvPicPr>
        <p:blipFill rotWithShape="1">
          <a:blip r:embed="rId2"/>
          <a:srcRect b="5449"/>
          <a:stretch/>
        </p:blipFill>
        <p:spPr>
          <a:xfrm>
            <a:off x="553313" y="965920"/>
            <a:ext cx="11029950" cy="5739677"/>
          </a:xfrm>
          <a:prstGeom prst="rect">
            <a:avLst/>
          </a:prstGeom>
        </p:spPr>
      </p:pic>
      <p:sp>
        <p:nvSpPr>
          <p:cNvPr id="5" name="TextBox 4">
            <a:extLst>
              <a:ext uri="{FF2B5EF4-FFF2-40B4-BE49-F238E27FC236}">
                <a16:creationId xmlns:a16="http://schemas.microsoft.com/office/drawing/2014/main" id="{BB2B89DE-0270-4901-A674-9B7C795BECDC}"/>
              </a:ext>
            </a:extLst>
          </p:cNvPr>
          <p:cNvSpPr txBox="1"/>
          <p:nvPr/>
        </p:nvSpPr>
        <p:spPr>
          <a:xfrm>
            <a:off x="449928" y="715491"/>
            <a:ext cx="11292143" cy="326131"/>
          </a:xfrm>
          <a:prstGeom prst="rect">
            <a:avLst/>
          </a:prstGeom>
        </p:spPr>
        <p:txBody>
          <a:bodyPr vert="horz" lIns="91440" tIns="45720" rIns="91440" bIns="45720" rtlCol="0" anchor="b">
            <a:noAutofit/>
          </a:bodyPr>
          <a:lstStyle/>
          <a:p>
            <a:pPr>
              <a:spcBef>
                <a:spcPct val="0"/>
              </a:spcBef>
              <a:spcAft>
                <a:spcPts val="600"/>
              </a:spcAft>
            </a:pPr>
            <a:r>
              <a:rPr lang="en-US" sz="2800" cap="all" dirty="0">
                <a:solidFill>
                  <a:schemeClr val="accent1"/>
                </a:solidFill>
                <a:effectLst/>
                <a:latin typeface="+mj-lt"/>
                <a:ea typeface="+mj-ea"/>
                <a:cs typeface="+mj-cs"/>
              </a:rPr>
              <a:t>Descriptive statistics</a:t>
            </a:r>
            <a:endParaRPr lang="en-US" sz="2800" cap="all" dirty="0">
              <a:solidFill>
                <a:schemeClr val="accent1"/>
              </a:solidFill>
              <a:latin typeface="+mj-lt"/>
              <a:ea typeface="+mj-ea"/>
              <a:cs typeface="+mj-cs"/>
            </a:endParaRPr>
          </a:p>
        </p:txBody>
      </p:sp>
    </p:spTree>
    <p:extLst>
      <p:ext uri="{BB962C8B-B14F-4D97-AF65-F5344CB8AC3E}">
        <p14:creationId xmlns:p14="http://schemas.microsoft.com/office/powerpoint/2010/main" val="4017144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42B21-E67F-4CA4-B6A3-2FB6869B4732}"/>
              </a:ext>
            </a:extLst>
          </p:cNvPr>
          <p:cNvSpPr>
            <a:spLocks noGrp="1"/>
          </p:cNvSpPr>
          <p:nvPr>
            <p:ph type="title"/>
          </p:nvPr>
        </p:nvSpPr>
        <p:spPr/>
        <p:txBody>
          <a:bodyPr>
            <a:normAutofit/>
          </a:bodyPr>
          <a:lstStyle/>
          <a:p>
            <a:r>
              <a:rPr lang="en-GB" dirty="0">
                <a:solidFill>
                  <a:srgbClr val="FFFEFF"/>
                </a:solidFill>
              </a:rPr>
              <a:t>Action video games (AVGs)</a:t>
            </a:r>
          </a:p>
        </p:txBody>
      </p:sp>
      <p:graphicFrame>
        <p:nvGraphicFramePr>
          <p:cNvPr id="19" name="Content Placeholder 18">
            <a:extLst>
              <a:ext uri="{FF2B5EF4-FFF2-40B4-BE49-F238E27FC236}">
                <a16:creationId xmlns:a16="http://schemas.microsoft.com/office/drawing/2014/main" id="{113B5C32-D37C-49FB-BC8A-EC375835E0CB}"/>
              </a:ext>
            </a:extLst>
          </p:cNvPr>
          <p:cNvGraphicFramePr>
            <a:graphicFrameLocks noGrp="1"/>
          </p:cNvGraphicFramePr>
          <p:nvPr>
            <p:ph sz="half" idx="1"/>
            <p:extLst>
              <p:ext uri="{D42A27DB-BD31-4B8C-83A1-F6EECF244321}">
                <p14:modId xmlns:p14="http://schemas.microsoft.com/office/powerpoint/2010/main" val="1009760789"/>
              </p:ext>
            </p:extLst>
          </p:nvPr>
        </p:nvGraphicFramePr>
        <p:xfrm>
          <a:off x="149676" y="2228003"/>
          <a:ext cx="4466896" cy="39003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4" name="Picture 6" descr="Csgo Game Play GIF - Csgo Game Play RPG - Discover &amp; Share GIFs">
            <a:extLst>
              <a:ext uri="{FF2B5EF4-FFF2-40B4-BE49-F238E27FC236}">
                <a16:creationId xmlns:a16="http://schemas.microsoft.com/office/drawing/2014/main" id="{1ECD9A73-26A0-456E-B247-D22D0E8B69CB}"/>
              </a:ext>
            </a:extLst>
          </p:cNvPr>
          <p:cNvPicPr>
            <a:picLocks noGrp="1" noChangeAspect="1" noChangeArrowheads="1" noCrop="1"/>
          </p:cNvPicPr>
          <p:nvPr>
            <p:ph sz="half" idx="2"/>
          </p:nvPr>
        </p:nvPicPr>
        <p:blipFill>
          <a:blip r:embed="rId8">
            <a:extLst>
              <a:ext uri="{28A0092B-C50C-407E-A947-70E740481C1C}">
                <a14:useLocalDpi xmlns:a14="http://schemas.microsoft.com/office/drawing/2010/main" val="0"/>
              </a:ext>
            </a:extLst>
          </a:blip>
          <a:srcRect/>
          <a:stretch>
            <a:fillRect/>
          </a:stretch>
        </p:blipFill>
        <p:spPr bwMode="auto">
          <a:xfrm>
            <a:off x="5322013" y="2026411"/>
            <a:ext cx="6383641" cy="47877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2971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9"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5EDCB7-D092-4440-954C-2E5B671E40EB}"/>
              </a:ext>
            </a:extLst>
          </p:cNvPr>
          <p:cNvSpPr>
            <a:spLocks noGrp="1"/>
          </p:cNvSpPr>
          <p:nvPr>
            <p:ph type="title" idx="4294967295"/>
          </p:nvPr>
        </p:nvSpPr>
        <p:spPr>
          <a:xfrm>
            <a:off x="0" y="730250"/>
            <a:ext cx="11029950" cy="987425"/>
          </a:xfrm>
        </p:spPr>
        <p:txBody>
          <a:bodyPr/>
          <a:lstStyle/>
          <a:p>
            <a:r>
              <a:rPr lang="en-GB" dirty="0"/>
              <a:t>Zero-order correlations</a:t>
            </a:r>
          </a:p>
        </p:txBody>
      </p:sp>
      <p:sp>
        <p:nvSpPr>
          <p:cNvPr id="8" name="TextBox 7">
            <a:extLst>
              <a:ext uri="{FF2B5EF4-FFF2-40B4-BE49-F238E27FC236}">
                <a16:creationId xmlns:a16="http://schemas.microsoft.com/office/drawing/2014/main" id="{8AA0C7AC-C6EB-40B3-AC2D-55EC719A1556}"/>
              </a:ext>
            </a:extLst>
          </p:cNvPr>
          <p:cNvSpPr txBox="1"/>
          <p:nvPr/>
        </p:nvSpPr>
        <p:spPr>
          <a:xfrm>
            <a:off x="328873" y="79755"/>
            <a:ext cx="11534254" cy="987424"/>
          </a:xfrm>
          <a:prstGeom prst="rect">
            <a:avLst/>
          </a:prstGeom>
        </p:spPr>
        <p:txBody>
          <a:bodyPr vert="horz" lIns="91440" tIns="45720" rIns="91440" bIns="45720" rtlCol="0" anchor="b">
            <a:noAutofit/>
          </a:bodyPr>
          <a:lstStyle/>
          <a:p>
            <a:pPr>
              <a:spcBef>
                <a:spcPct val="0"/>
              </a:spcBef>
              <a:spcAft>
                <a:spcPts val="600"/>
              </a:spcAft>
            </a:pPr>
            <a:r>
              <a:rPr lang="en-US" sz="2800" cap="all" dirty="0">
                <a:solidFill>
                  <a:schemeClr val="accent1"/>
                </a:solidFill>
                <a:effectLst/>
                <a:latin typeface="+mj-lt"/>
                <a:ea typeface="+mj-ea"/>
                <a:cs typeface="+mj-cs"/>
              </a:rPr>
              <a:t>Main effects:</a:t>
            </a:r>
            <a:r>
              <a:rPr lang="en-US" sz="2800" cap="all" dirty="0">
                <a:solidFill>
                  <a:schemeClr val="accent1"/>
                </a:solidFill>
                <a:latin typeface="+mj-lt"/>
                <a:ea typeface="+mj-ea"/>
                <a:cs typeface="+mj-cs"/>
              </a:rPr>
              <a:t> </a:t>
            </a:r>
            <a:r>
              <a:rPr lang="en-US" sz="2800" cap="all" dirty="0">
                <a:solidFill>
                  <a:schemeClr val="accent1"/>
                </a:solidFill>
                <a:effectLst/>
                <a:latin typeface="+mj-lt"/>
                <a:ea typeface="+mj-ea"/>
                <a:cs typeface="+mj-cs"/>
              </a:rPr>
              <a:t>expertise cluster group x </a:t>
            </a:r>
            <a:r>
              <a:rPr lang="en-GB" sz="2800" cap="all" dirty="0">
                <a:solidFill>
                  <a:schemeClr val="accent1"/>
                </a:solidFill>
                <a:effectLst/>
                <a:latin typeface="+mj-lt"/>
                <a:ea typeface="+mj-ea"/>
                <a:cs typeface="+mj-cs"/>
              </a:rPr>
              <a:t>cognitive outcomes</a:t>
            </a:r>
            <a:endParaRPr lang="en-US" sz="2800" cap="all" dirty="0">
              <a:solidFill>
                <a:schemeClr val="accent1"/>
              </a:solidFill>
              <a:latin typeface="+mj-lt"/>
              <a:ea typeface="+mj-ea"/>
              <a:cs typeface="+mj-cs"/>
            </a:endParaRPr>
          </a:p>
        </p:txBody>
      </p:sp>
      <p:pic>
        <p:nvPicPr>
          <p:cNvPr id="12" name="Picture 11">
            <a:extLst>
              <a:ext uri="{FF2B5EF4-FFF2-40B4-BE49-F238E27FC236}">
                <a16:creationId xmlns:a16="http://schemas.microsoft.com/office/drawing/2014/main" id="{167D983A-9E42-4E4F-B45B-714983DFFC83}"/>
              </a:ext>
            </a:extLst>
          </p:cNvPr>
          <p:cNvPicPr>
            <a:picLocks noChangeAspect="1"/>
          </p:cNvPicPr>
          <p:nvPr/>
        </p:nvPicPr>
        <p:blipFill>
          <a:blip r:embed="rId2"/>
          <a:stretch>
            <a:fillRect/>
          </a:stretch>
        </p:blipFill>
        <p:spPr>
          <a:xfrm>
            <a:off x="758364" y="1476763"/>
            <a:ext cx="10460493" cy="3904473"/>
          </a:xfrm>
          <a:prstGeom prst="rect">
            <a:avLst/>
          </a:prstGeom>
        </p:spPr>
      </p:pic>
    </p:spTree>
    <p:extLst>
      <p:ext uri="{BB962C8B-B14F-4D97-AF65-F5344CB8AC3E}">
        <p14:creationId xmlns:p14="http://schemas.microsoft.com/office/powerpoint/2010/main" val="3491928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5EDCB7-D092-4440-954C-2E5B671E40EB}"/>
              </a:ext>
            </a:extLst>
          </p:cNvPr>
          <p:cNvSpPr>
            <a:spLocks noGrp="1"/>
          </p:cNvSpPr>
          <p:nvPr>
            <p:ph type="title" idx="4294967295"/>
          </p:nvPr>
        </p:nvSpPr>
        <p:spPr>
          <a:xfrm>
            <a:off x="0" y="730250"/>
            <a:ext cx="11029950" cy="987425"/>
          </a:xfrm>
        </p:spPr>
        <p:txBody>
          <a:bodyPr/>
          <a:lstStyle/>
          <a:p>
            <a:r>
              <a:rPr lang="en-GB" dirty="0"/>
              <a:t>Zero-order correlations</a:t>
            </a:r>
          </a:p>
        </p:txBody>
      </p:sp>
      <p:sp>
        <p:nvSpPr>
          <p:cNvPr id="8" name="TextBox 7">
            <a:extLst>
              <a:ext uri="{FF2B5EF4-FFF2-40B4-BE49-F238E27FC236}">
                <a16:creationId xmlns:a16="http://schemas.microsoft.com/office/drawing/2014/main" id="{8AA0C7AC-C6EB-40B3-AC2D-55EC719A1556}"/>
              </a:ext>
            </a:extLst>
          </p:cNvPr>
          <p:cNvSpPr txBox="1"/>
          <p:nvPr/>
        </p:nvSpPr>
        <p:spPr>
          <a:xfrm>
            <a:off x="328873" y="79755"/>
            <a:ext cx="11534254" cy="987424"/>
          </a:xfrm>
          <a:prstGeom prst="rect">
            <a:avLst/>
          </a:prstGeom>
        </p:spPr>
        <p:txBody>
          <a:bodyPr vert="horz" lIns="91440" tIns="45720" rIns="91440" bIns="45720" rtlCol="0" anchor="b">
            <a:noAutofit/>
          </a:bodyPr>
          <a:lstStyle/>
          <a:p>
            <a:pPr>
              <a:spcBef>
                <a:spcPct val="0"/>
              </a:spcBef>
              <a:spcAft>
                <a:spcPts val="600"/>
              </a:spcAft>
            </a:pPr>
            <a:r>
              <a:rPr lang="en-GB" sz="2800" cap="all" dirty="0">
                <a:solidFill>
                  <a:schemeClr val="accent1"/>
                </a:solidFill>
                <a:effectLst/>
                <a:latin typeface="+mj-lt"/>
                <a:ea typeface="+mj-ea"/>
                <a:cs typeface="+mj-cs"/>
              </a:rPr>
              <a:t>Pairwise T-tests</a:t>
            </a:r>
            <a:endParaRPr lang="en-US" sz="2800" cap="all" dirty="0">
              <a:solidFill>
                <a:schemeClr val="accent1"/>
              </a:solidFill>
              <a:latin typeface="+mj-lt"/>
              <a:ea typeface="+mj-ea"/>
              <a:cs typeface="+mj-cs"/>
            </a:endParaRPr>
          </a:p>
        </p:txBody>
      </p:sp>
      <p:pic>
        <p:nvPicPr>
          <p:cNvPr id="5" name="Picture 4">
            <a:extLst>
              <a:ext uri="{FF2B5EF4-FFF2-40B4-BE49-F238E27FC236}">
                <a16:creationId xmlns:a16="http://schemas.microsoft.com/office/drawing/2014/main" id="{AB3E4FD1-CB79-4324-8471-22B4643301B0}"/>
              </a:ext>
            </a:extLst>
          </p:cNvPr>
          <p:cNvPicPr>
            <a:picLocks noChangeAspect="1"/>
          </p:cNvPicPr>
          <p:nvPr/>
        </p:nvPicPr>
        <p:blipFill>
          <a:blip r:embed="rId2"/>
          <a:stretch>
            <a:fillRect/>
          </a:stretch>
        </p:blipFill>
        <p:spPr>
          <a:xfrm>
            <a:off x="453421" y="1067179"/>
            <a:ext cx="5501128" cy="3892748"/>
          </a:xfrm>
          <a:prstGeom prst="rect">
            <a:avLst/>
          </a:prstGeom>
        </p:spPr>
      </p:pic>
      <p:pic>
        <p:nvPicPr>
          <p:cNvPr id="10" name="Picture 9">
            <a:extLst>
              <a:ext uri="{FF2B5EF4-FFF2-40B4-BE49-F238E27FC236}">
                <a16:creationId xmlns:a16="http://schemas.microsoft.com/office/drawing/2014/main" id="{22930ACE-FBF6-4D02-BEBE-1B020D1355DA}"/>
              </a:ext>
            </a:extLst>
          </p:cNvPr>
          <p:cNvPicPr>
            <a:picLocks noChangeAspect="1"/>
          </p:cNvPicPr>
          <p:nvPr/>
        </p:nvPicPr>
        <p:blipFill>
          <a:blip r:embed="rId3"/>
          <a:stretch>
            <a:fillRect/>
          </a:stretch>
        </p:blipFill>
        <p:spPr>
          <a:xfrm>
            <a:off x="6287063" y="1092939"/>
            <a:ext cx="5419833" cy="3730387"/>
          </a:xfrm>
          <a:prstGeom prst="rect">
            <a:avLst/>
          </a:prstGeom>
        </p:spPr>
      </p:pic>
    </p:spTree>
    <p:extLst>
      <p:ext uri="{BB962C8B-B14F-4D97-AF65-F5344CB8AC3E}">
        <p14:creationId xmlns:p14="http://schemas.microsoft.com/office/powerpoint/2010/main" val="3871854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BD8CBF-1782-456F-AF12-36CD021CCC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B16BB20-8BC0-6969-6DA3-D2B614529775}"/>
              </a:ext>
            </a:extLst>
          </p:cNvPr>
          <p:cNvPicPr>
            <a:picLocks noChangeAspect="1"/>
          </p:cNvPicPr>
          <p:nvPr/>
        </p:nvPicPr>
        <p:blipFill rotWithShape="1">
          <a:blip r:embed="rId3">
            <a:duotone>
              <a:schemeClr val="bg2">
                <a:shade val="45000"/>
                <a:satMod val="135000"/>
              </a:schemeClr>
              <a:prstClr val="white"/>
            </a:duotone>
            <a:alphaModFix amt="35000"/>
          </a:blip>
          <a:srcRect t="7964" b="7767"/>
          <a:stretch/>
        </p:blipFill>
        <p:spPr>
          <a:xfrm>
            <a:off x="0" y="10"/>
            <a:ext cx="12191980" cy="6857990"/>
          </a:xfrm>
          <a:prstGeom prst="rect">
            <a:avLst/>
          </a:prstGeom>
        </p:spPr>
      </p:pic>
      <p:sp>
        <p:nvSpPr>
          <p:cNvPr id="11" name="Rectangle 10">
            <a:extLst>
              <a:ext uri="{FF2B5EF4-FFF2-40B4-BE49-F238E27FC236}">
                <a16:creationId xmlns:a16="http://schemas.microsoft.com/office/drawing/2014/main" id="{18A186C0-DD3C-4FF4-B165-943244CBD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C85C1B8-8545-40F6-A9F6-76A1B751C36F}"/>
              </a:ext>
            </a:extLst>
          </p:cNvPr>
          <p:cNvSpPr>
            <a:spLocks noGrp="1"/>
          </p:cNvSpPr>
          <p:nvPr>
            <p:ph type="title"/>
          </p:nvPr>
        </p:nvSpPr>
        <p:spPr>
          <a:xfrm>
            <a:off x="581192" y="702156"/>
            <a:ext cx="11029616" cy="1013800"/>
          </a:xfrm>
        </p:spPr>
        <p:txBody>
          <a:bodyPr>
            <a:normAutofit/>
          </a:bodyPr>
          <a:lstStyle/>
          <a:p>
            <a:r>
              <a:rPr lang="en-GB" dirty="0"/>
              <a:t>background</a:t>
            </a:r>
          </a:p>
        </p:txBody>
      </p:sp>
      <p:grpSp>
        <p:nvGrpSpPr>
          <p:cNvPr id="13" name="Group 12">
            <a:extLst>
              <a:ext uri="{FF2B5EF4-FFF2-40B4-BE49-F238E27FC236}">
                <a16:creationId xmlns:a16="http://schemas.microsoft.com/office/drawing/2014/main" id="{7E6B15A5-F4B5-4786-934F-E57C7FA302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7" name="Rectangle 13">
              <a:extLst>
                <a:ext uri="{FF2B5EF4-FFF2-40B4-BE49-F238E27FC236}">
                  <a16:creationId xmlns:a16="http://schemas.microsoft.com/office/drawing/2014/main" id="{64C8356C-9FE6-4DFB-8DBF-FDC1EE3102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5DDAF1C0-5210-43EC-A140-4032C6EBE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71A89CEF-B8CB-4CA8-BD58-AE4392F25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3" name="Content Placeholder 2">
            <a:extLst>
              <a:ext uri="{FF2B5EF4-FFF2-40B4-BE49-F238E27FC236}">
                <a16:creationId xmlns:a16="http://schemas.microsoft.com/office/drawing/2014/main" id="{B762EAB9-E162-4211-BC3F-41F82EB3D4DE}"/>
              </a:ext>
            </a:extLst>
          </p:cNvPr>
          <p:cNvSpPr>
            <a:spLocks noGrp="1"/>
          </p:cNvSpPr>
          <p:nvPr>
            <p:ph idx="1"/>
          </p:nvPr>
        </p:nvSpPr>
        <p:spPr>
          <a:xfrm>
            <a:off x="581192" y="2180496"/>
            <a:ext cx="11029615" cy="4438018"/>
          </a:xfrm>
        </p:spPr>
        <p:txBody>
          <a:bodyPr>
            <a:normAutofit/>
          </a:bodyPr>
          <a:lstStyle/>
          <a:p>
            <a:pPr marL="0" indent="0">
              <a:buNone/>
            </a:pPr>
            <a:r>
              <a:rPr lang="en-GB" sz="2000" b="1" dirty="0"/>
              <a:t>Processing Speed: </a:t>
            </a:r>
            <a:r>
              <a:rPr lang="en-GB" sz="2000" dirty="0"/>
              <a:t>general ability to process, understand and respond to information.</a:t>
            </a:r>
            <a:endParaRPr lang="en-GB" sz="2000" dirty="0">
              <a:solidFill>
                <a:srgbClr val="FF0000"/>
              </a:solidFill>
            </a:endParaRPr>
          </a:p>
          <a:p>
            <a:r>
              <a:rPr lang="en-GB" sz="2000" dirty="0">
                <a:solidFill>
                  <a:schemeClr val="accent1"/>
                </a:solidFill>
              </a:rPr>
              <a:t>Dye, Green &amp; Bavelier (2009) and V</a:t>
            </a:r>
            <a:r>
              <a:rPr lang="nl-NL" sz="2000" dirty="0">
                <a:solidFill>
                  <a:schemeClr val="accent1"/>
                </a:solidFill>
              </a:rPr>
              <a:t>an Ravenzwaaij et al. (2014).</a:t>
            </a:r>
          </a:p>
          <a:p>
            <a:endParaRPr lang="nl-NL" sz="2000" dirty="0">
              <a:solidFill>
                <a:srgbClr val="FF0000"/>
              </a:solidFill>
            </a:endParaRPr>
          </a:p>
          <a:p>
            <a:pPr marL="0" indent="0">
              <a:buNone/>
            </a:pPr>
            <a:r>
              <a:rPr lang="en-GB" sz="2000" b="1" dirty="0"/>
              <a:t>Task Mixing and Switching: </a:t>
            </a:r>
            <a:r>
              <a:rPr lang="en-GB" sz="2000" dirty="0"/>
              <a:t>executive function allowing us to perform several tasks at once (mixing) and switch between them (switching).</a:t>
            </a:r>
            <a:endParaRPr lang="en-GB" sz="2000" b="1" dirty="0"/>
          </a:p>
          <a:p>
            <a:r>
              <a:rPr lang="nl-NL" sz="2000" dirty="0">
                <a:solidFill>
                  <a:schemeClr val="accent1"/>
                </a:solidFill>
              </a:rPr>
              <a:t>Cain, Landau &amp; Shimamura (2012) and </a:t>
            </a:r>
            <a:r>
              <a:rPr lang="en-GB" sz="2000" dirty="0">
                <a:solidFill>
                  <a:schemeClr val="accent1"/>
                </a:solidFill>
              </a:rPr>
              <a:t>Green et al. (2012).</a:t>
            </a:r>
            <a:endParaRPr lang="nl-NL" sz="2000" dirty="0">
              <a:solidFill>
                <a:schemeClr val="accent1"/>
              </a:solidFill>
            </a:endParaRPr>
          </a:p>
          <a:p>
            <a:endParaRPr lang="nl-NL" sz="2000" dirty="0">
              <a:solidFill>
                <a:srgbClr val="FF0000"/>
              </a:solidFill>
            </a:endParaRPr>
          </a:p>
        </p:txBody>
      </p:sp>
    </p:spTree>
    <p:extLst>
      <p:ext uri="{BB962C8B-B14F-4D97-AF65-F5344CB8AC3E}">
        <p14:creationId xmlns:p14="http://schemas.microsoft.com/office/powerpoint/2010/main" val="3670147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29AC2-479B-4FAC-AD95-3626873DED64}"/>
              </a:ext>
            </a:extLst>
          </p:cNvPr>
          <p:cNvSpPr>
            <a:spLocks noGrp="1"/>
          </p:cNvSpPr>
          <p:nvPr>
            <p:ph type="title" idx="4294967295"/>
          </p:nvPr>
        </p:nvSpPr>
        <p:spPr>
          <a:xfrm>
            <a:off x="0" y="3043238"/>
            <a:ext cx="11029950" cy="1498600"/>
          </a:xfrm>
        </p:spPr>
        <p:txBody>
          <a:bodyPr>
            <a:normAutofit/>
          </a:bodyPr>
          <a:lstStyle/>
          <a:p>
            <a:r>
              <a:rPr lang="en-GB">
                <a:solidFill>
                  <a:srgbClr val="FFFEFF"/>
                </a:solidFill>
              </a:rPr>
              <a:t>BACKGROUND</a:t>
            </a:r>
          </a:p>
        </p:txBody>
      </p:sp>
      <p:graphicFrame>
        <p:nvGraphicFramePr>
          <p:cNvPr id="13" name="Content Placeholder 9">
            <a:extLst>
              <a:ext uri="{FF2B5EF4-FFF2-40B4-BE49-F238E27FC236}">
                <a16:creationId xmlns:a16="http://schemas.microsoft.com/office/drawing/2014/main" id="{C0FD59B5-E8CE-A44F-9B5C-0C9CEFF4DF54}"/>
              </a:ext>
            </a:extLst>
          </p:cNvPr>
          <p:cNvGraphicFramePr>
            <a:graphicFrameLocks noGrp="1"/>
          </p:cNvGraphicFramePr>
          <p:nvPr>
            <p:ph idx="4294967295"/>
            <p:extLst>
              <p:ext uri="{D42A27DB-BD31-4B8C-83A1-F6EECF244321}">
                <p14:modId xmlns:p14="http://schemas.microsoft.com/office/powerpoint/2010/main" val="3824880448"/>
              </p:ext>
            </p:extLst>
          </p:nvPr>
        </p:nvGraphicFramePr>
        <p:xfrm>
          <a:off x="581025" y="2194745"/>
          <a:ext cx="11029950" cy="36782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2" descr="Best Metal Mario Mario Kart Gameplay GIFs | Gfycat">
            <a:extLst>
              <a:ext uri="{FF2B5EF4-FFF2-40B4-BE49-F238E27FC236}">
                <a16:creationId xmlns:a16="http://schemas.microsoft.com/office/drawing/2014/main" id="{611F7247-4670-4278-A74A-6C38413238B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5464" y="0"/>
            <a:ext cx="4480560" cy="2518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3836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642B21-E67F-4CA4-B6A3-2FB6869B4732}"/>
              </a:ext>
            </a:extLst>
          </p:cNvPr>
          <p:cNvSpPr>
            <a:spLocks noGrp="1"/>
          </p:cNvSpPr>
          <p:nvPr>
            <p:ph type="title"/>
          </p:nvPr>
        </p:nvSpPr>
        <p:spPr>
          <a:xfrm>
            <a:off x="959157" y="1113764"/>
            <a:ext cx="3269749" cy="4624327"/>
          </a:xfrm>
        </p:spPr>
        <p:txBody>
          <a:bodyPr anchor="ctr">
            <a:normAutofit/>
          </a:bodyPr>
          <a:lstStyle/>
          <a:p>
            <a:r>
              <a:rPr lang="en-GB" sz="3200">
                <a:solidFill>
                  <a:srgbClr val="FFFFFF"/>
                </a:solidFill>
              </a:rPr>
              <a:t>Study 1: Interviews</a:t>
            </a:r>
          </a:p>
        </p:txBody>
      </p:sp>
      <p:sp>
        <p:nvSpPr>
          <p:cNvPr id="3" name="Content Placeholder 2">
            <a:extLst>
              <a:ext uri="{FF2B5EF4-FFF2-40B4-BE49-F238E27FC236}">
                <a16:creationId xmlns:a16="http://schemas.microsoft.com/office/drawing/2014/main" id="{ED24A80E-B6B4-4C46-9641-02AC61BE25D4}"/>
              </a:ext>
            </a:extLst>
          </p:cNvPr>
          <p:cNvSpPr>
            <a:spLocks noGrp="1"/>
          </p:cNvSpPr>
          <p:nvPr>
            <p:ph idx="1"/>
          </p:nvPr>
        </p:nvSpPr>
        <p:spPr>
          <a:xfrm>
            <a:off x="5155905" y="485678"/>
            <a:ext cx="6108179" cy="5888772"/>
          </a:xfrm>
        </p:spPr>
        <p:txBody>
          <a:bodyPr anchor="ctr">
            <a:normAutofit/>
          </a:bodyPr>
          <a:lstStyle/>
          <a:p>
            <a:r>
              <a:rPr lang="en-GB" sz="2000" b="1" dirty="0"/>
              <a:t>Participants: </a:t>
            </a:r>
            <a:r>
              <a:rPr lang="en-GB" sz="2000" dirty="0"/>
              <a:t>three CS players who self-identified as being a casual, expert or professional player. </a:t>
            </a:r>
          </a:p>
          <a:p>
            <a:r>
              <a:rPr lang="en-GB" sz="2000" b="1" dirty="0"/>
              <a:t>Player statistics:</a:t>
            </a:r>
          </a:p>
          <a:p>
            <a:pPr lvl="1"/>
            <a:r>
              <a:rPr lang="en-GB" sz="2000" dirty="0"/>
              <a:t>Total hours playtime: 2,000, 2,000, 10,000.</a:t>
            </a:r>
          </a:p>
          <a:p>
            <a:pPr lvl="1"/>
            <a:r>
              <a:rPr lang="en-GB" sz="2000" dirty="0"/>
              <a:t>Weekly hours playtime: 0, 58, 100.</a:t>
            </a:r>
          </a:p>
          <a:p>
            <a:pPr lvl="1"/>
            <a:endParaRPr lang="en-GB" sz="2000" dirty="0"/>
          </a:p>
          <a:p>
            <a:pPr marL="0" indent="0">
              <a:buNone/>
            </a:pPr>
            <a:r>
              <a:rPr lang="en-GB" sz="2000" b="1" dirty="0"/>
              <a:t>Measures of Expertise:</a:t>
            </a:r>
          </a:p>
          <a:p>
            <a:pPr marL="781200" lvl="1" indent="-457200">
              <a:buFont typeface="+mj-lt"/>
              <a:buAutoNum type="arabicPeriod"/>
            </a:pPr>
            <a:r>
              <a:rPr lang="en-GB" sz="2000" dirty="0"/>
              <a:t>Total hours playtime</a:t>
            </a:r>
          </a:p>
          <a:p>
            <a:pPr marL="781200" lvl="1" indent="-457200">
              <a:buFont typeface="+mj-lt"/>
              <a:buAutoNum type="arabicPeriod"/>
            </a:pPr>
            <a:r>
              <a:rPr lang="en-GB" sz="2000" dirty="0"/>
              <a:t>Weekly hours playtime</a:t>
            </a:r>
          </a:p>
          <a:p>
            <a:pPr marL="781200" lvl="1" indent="-457200">
              <a:buFont typeface="+mj-lt"/>
              <a:buAutoNum type="arabicPeriod"/>
            </a:pPr>
            <a:r>
              <a:rPr lang="en-GB" sz="2000" dirty="0"/>
              <a:t>Self-rated expertise</a:t>
            </a:r>
          </a:p>
        </p:txBody>
      </p:sp>
    </p:spTree>
    <p:extLst>
      <p:ext uri="{BB962C8B-B14F-4D97-AF65-F5344CB8AC3E}">
        <p14:creationId xmlns:p14="http://schemas.microsoft.com/office/powerpoint/2010/main" val="40097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500"/>
                                        <p:tgtEl>
                                          <p:spTgt spid="3">
                                            <p:txEl>
                                              <p:pRg st="7" end="7"/>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642B21-E67F-4CA4-B6A3-2FB6869B4732}"/>
              </a:ext>
            </a:extLst>
          </p:cNvPr>
          <p:cNvSpPr>
            <a:spLocks noGrp="1"/>
          </p:cNvSpPr>
          <p:nvPr>
            <p:ph type="title"/>
          </p:nvPr>
        </p:nvSpPr>
        <p:spPr>
          <a:xfrm>
            <a:off x="959157" y="1113764"/>
            <a:ext cx="3269749" cy="4624327"/>
          </a:xfrm>
        </p:spPr>
        <p:txBody>
          <a:bodyPr anchor="ctr">
            <a:normAutofit/>
          </a:bodyPr>
          <a:lstStyle/>
          <a:p>
            <a:r>
              <a:rPr lang="en-GB" sz="3200">
                <a:solidFill>
                  <a:srgbClr val="FFFFFF"/>
                </a:solidFill>
              </a:rPr>
              <a:t>Study 2: </a:t>
            </a:r>
            <a:br>
              <a:rPr lang="en-GB" sz="3200">
                <a:solidFill>
                  <a:srgbClr val="FFFFFF"/>
                </a:solidFill>
              </a:rPr>
            </a:br>
            <a:r>
              <a:rPr lang="en-GB" sz="3200">
                <a:solidFill>
                  <a:srgbClr val="FFFFFF"/>
                </a:solidFill>
              </a:rPr>
              <a:t>Cross-sectional</a:t>
            </a:r>
          </a:p>
        </p:txBody>
      </p:sp>
      <p:sp>
        <p:nvSpPr>
          <p:cNvPr id="3" name="Content Placeholder 2">
            <a:extLst>
              <a:ext uri="{FF2B5EF4-FFF2-40B4-BE49-F238E27FC236}">
                <a16:creationId xmlns:a16="http://schemas.microsoft.com/office/drawing/2014/main" id="{ED24A80E-B6B4-4C46-9641-02AC61BE25D4}"/>
              </a:ext>
            </a:extLst>
          </p:cNvPr>
          <p:cNvSpPr>
            <a:spLocks noGrp="1"/>
          </p:cNvSpPr>
          <p:nvPr>
            <p:ph idx="1"/>
          </p:nvPr>
        </p:nvSpPr>
        <p:spPr>
          <a:xfrm>
            <a:off x="5155905" y="485678"/>
            <a:ext cx="6301804" cy="5888772"/>
          </a:xfrm>
        </p:spPr>
        <p:txBody>
          <a:bodyPr anchor="ctr">
            <a:normAutofit/>
          </a:bodyPr>
          <a:lstStyle/>
          <a:p>
            <a:r>
              <a:rPr lang="en-GB" sz="2000" b="1" dirty="0"/>
              <a:t>Participants: </a:t>
            </a:r>
            <a:r>
              <a:rPr lang="en-GB" sz="2000" dirty="0"/>
              <a:t>n = 273</a:t>
            </a:r>
          </a:p>
          <a:p>
            <a:pPr marL="0" indent="0">
              <a:buNone/>
            </a:pPr>
            <a:r>
              <a:rPr lang="en-GB" sz="2000" dirty="0"/>
              <a:t>	- 91% male, 8% female and 1% non-binary/other.</a:t>
            </a:r>
          </a:p>
          <a:p>
            <a:pPr marL="0" indent="0">
              <a:buNone/>
            </a:pPr>
            <a:r>
              <a:rPr lang="en-GB" sz="2000" dirty="0"/>
              <a:t>	- Age: M = 22.21, SD = 4.77.</a:t>
            </a:r>
          </a:p>
          <a:p>
            <a:pPr marL="0" indent="0">
              <a:buNone/>
            </a:pPr>
            <a:endParaRPr lang="en-GB" sz="2000" dirty="0"/>
          </a:p>
          <a:p>
            <a:r>
              <a:rPr lang="en-GB" sz="2000" b="1" dirty="0"/>
              <a:t>Method: </a:t>
            </a:r>
            <a:r>
              <a:rPr lang="en-GB" sz="2000" dirty="0"/>
              <a:t>online-study ≈30 minutes</a:t>
            </a:r>
          </a:p>
          <a:p>
            <a:pPr marL="666900" lvl="1" indent="-342900">
              <a:buFont typeface="+mj-lt"/>
              <a:buAutoNum type="arabicPeriod"/>
            </a:pPr>
            <a:r>
              <a:rPr lang="en-GB" sz="2000" b="1" dirty="0"/>
              <a:t>Colour/shape </a:t>
            </a:r>
            <a:r>
              <a:rPr lang="en-GB" sz="2000" dirty="0"/>
              <a:t>task via </a:t>
            </a:r>
            <a:r>
              <a:rPr lang="en-GB" sz="2000" dirty="0" err="1"/>
              <a:t>Tatool</a:t>
            </a:r>
            <a:r>
              <a:rPr lang="en-GB" sz="2000" dirty="0"/>
              <a:t> software (</a:t>
            </a:r>
            <a:r>
              <a:rPr lang="en-GB" sz="2000" dirty="0">
                <a:solidFill>
                  <a:schemeClr val="accent1"/>
                </a:solidFill>
              </a:rPr>
              <a:t>von Bastian, Souza &amp; </a:t>
            </a:r>
            <a:r>
              <a:rPr lang="en-GB" sz="2000" dirty="0" err="1">
                <a:solidFill>
                  <a:schemeClr val="accent1"/>
                </a:solidFill>
              </a:rPr>
              <a:t>Gade</a:t>
            </a:r>
            <a:r>
              <a:rPr lang="en-GB" sz="2000" dirty="0">
                <a:solidFill>
                  <a:schemeClr val="accent1"/>
                </a:solidFill>
              </a:rPr>
              <a:t>, 2016</a:t>
            </a:r>
            <a:r>
              <a:rPr lang="en-GB" sz="2000" dirty="0"/>
              <a:t>) which measured cognitive outcomes.</a:t>
            </a:r>
          </a:p>
          <a:p>
            <a:pPr marL="666900" lvl="1" indent="-342900">
              <a:buFont typeface="+mj-lt"/>
              <a:buAutoNum type="arabicPeriod"/>
            </a:pPr>
            <a:r>
              <a:rPr lang="en-GB" sz="2000" b="1" dirty="0"/>
              <a:t>Questionnaire</a:t>
            </a:r>
            <a:r>
              <a:rPr lang="en-GB" sz="2000" dirty="0"/>
              <a:t> via Qualtrics software (</a:t>
            </a:r>
            <a:r>
              <a:rPr lang="en-GB" sz="2000" dirty="0">
                <a:solidFill>
                  <a:schemeClr val="accent1"/>
                </a:solidFill>
              </a:rPr>
              <a:t>Qualtrics, Provo, UT</a:t>
            </a:r>
            <a:r>
              <a:rPr lang="en-GB" sz="2000" dirty="0"/>
              <a:t>) measuring CS expertise and experiences.</a:t>
            </a:r>
          </a:p>
        </p:txBody>
      </p:sp>
    </p:spTree>
    <p:extLst>
      <p:ext uri="{BB962C8B-B14F-4D97-AF65-F5344CB8AC3E}">
        <p14:creationId xmlns:p14="http://schemas.microsoft.com/office/powerpoint/2010/main" val="1918912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animEffect transition="in" filter="fade">
                                      <p:cBhvr>
                                        <p:cTn id="13"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42B21-E67F-4CA4-B6A3-2FB6869B4732}"/>
              </a:ext>
            </a:extLst>
          </p:cNvPr>
          <p:cNvSpPr>
            <a:spLocks noGrp="1"/>
          </p:cNvSpPr>
          <p:nvPr>
            <p:ph type="title"/>
          </p:nvPr>
        </p:nvSpPr>
        <p:spPr>
          <a:xfrm>
            <a:off x="581192" y="702156"/>
            <a:ext cx="11029616" cy="1013800"/>
          </a:xfrm>
        </p:spPr>
        <p:txBody>
          <a:bodyPr>
            <a:normAutofit/>
          </a:bodyPr>
          <a:lstStyle/>
          <a:p>
            <a:r>
              <a:rPr lang="en-GB" dirty="0"/>
              <a:t>Colour/Shape Task</a:t>
            </a:r>
          </a:p>
        </p:txBody>
      </p:sp>
      <p:sp>
        <p:nvSpPr>
          <p:cNvPr id="135" name="Rectangle 134">
            <a:extLst>
              <a:ext uri="{FF2B5EF4-FFF2-40B4-BE49-F238E27FC236}">
                <a16:creationId xmlns:a16="http://schemas.microsoft.com/office/drawing/2014/main" id="{3FE9758B-E361-4084-8D9F-729FA6C4A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A screenshot of a computer&#10;&#10;Description automatically generated with low confidence">
            <a:extLst>
              <a:ext uri="{FF2B5EF4-FFF2-40B4-BE49-F238E27FC236}">
                <a16:creationId xmlns:a16="http://schemas.microsoft.com/office/drawing/2014/main" id="{A89F907E-5A6D-4BD1-9D95-A0E8A5CAE61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98341" y="2423160"/>
            <a:ext cx="5318541" cy="3628478"/>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D24A80E-B6B4-4C46-9641-02AC61BE25D4}"/>
              </a:ext>
            </a:extLst>
          </p:cNvPr>
          <p:cNvSpPr>
            <a:spLocks noGrp="1"/>
          </p:cNvSpPr>
          <p:nvPr>
            <p:ph idx="1"/>
          </p:nvPr>
        </p:nvSpPr>
        <p:spPr>
          <a:xfrm>
            <a:off x="5894717" y="2180496"/>
            <a:ext cx="5807205" cy="4045683"/>
          </a:xfrm>
        </p:spPr>
        <p:txBody>
          <a:bodyPr>
            <a:noAutofit/>
          </a:bodyPr>
          <a:lstStyle/>
          <a:p>
            <a:pPr marL="0" indent="0">
              <a:lnSpc>
                <a:spcPct val="90000"/>
              </a:lnSpc>
              <a:buNone/>
            </a:pPr>
            <a:r>
              <a:rPr lang="en-GB" sz="2000" dirty="0"/>
              <a:t>Three Blocks:</a:t>
            </a:r>
          </a:p>
          <a:p>
            <a:pPr lvl="1">
              <a:lnSpc>
                <a:spcPct val="90000"/>
              </a:lnSpc>
            </a:pPr>
            <a:r>
              <a:rPr lang="en-GB" sz="2000" b="1" dirty="0"/>
              <a:t>Single-rule 1: </a:t>
            </a:r>
            <a:r>
              <a:rPr lang="en-GB" sz="2000" dirty="0"/>
              <a:t>shape then colour </a:t>
            </a:r>
          </a:p>
          <a:p>
            <a:pPr lvl="1">
              <a:lnSpc>
                <a:spcPct val="90000"/>
              </a:lnSpc>
            </a:pPr>
            <a:r>
              <a:rPr lang="en-GB" sz="2000" b="1" dirty="0"/>
              <a:t>Mixed-rule: </a:t>
            </a:r>
            <a:r>
              <a:rPr lang="en-GB" sz="2000" dirty="0"/>
              <a:t>switching from shape and colour</a:t>
            </a:r>
          </a:p>
          <a:p>
            <a:pPr lvl="1">
              <a:lnSpc>
                <a:spcPct val="90000"/>
              </a:lnSpc>
            </a:pPr>
            <a:r>
              <a:rPr lang="en-GB" sz="2000" b="1" dirty="0"/>
              <a:t>Single-rule 2: </a:t>
            </a:r>
            <a:r>
              <a:rPr lang="en-GB" sz="2000" dirty="0"/>
              <a:t>colour then shape</a:t>
            </a:r>
          </a:p>
          <a:p>
            <a:pPr lvl="1">
              <a:lnSpc>
                <a:spcPct val="90000"/>
              </a:lnSpc>
            </a:pPr>
            <a:endParaRPr lang="en-GB" sz="2000" dirty="0"/>
          </a:p>
          <a:p>
            <a:pPr marL="0" indent="0">
              <a:lnSpc>
                <a:spcPct val="90000"/>
              </a:lnSpc>
              <a:buNone/>
            </a:pPr>
            <a:r>
              <a:rPr lang="en-GB" sz="2000" dirty="0"/>
              <a:t>Within the Mixed-Rule Block:</a:t>
            </a:r>
          </a:p>
          <a:p>
            <a:pPr lvl="1">
              <a:lnSpc>
                <a:spcPct val="90000"/>
              </a:lnSpc>
            </a:pPr>
            <a:r>
              <a:rPr lang="en-GB" sz="2000" b="1" dirty="0"/>
              <a:t>Repetition trials: </a:t>
            </a:r>
            <a:r>
              <a:rPr lang="en-GB" sz="2000" dirty="0"/>
              <a:t>same rule in successive trials </a:t>
            </a:r>
          </a:p>
          <a:p>
            <a:pPr lvl="1">
              <a:lnSpc>
                <a:spcPct val="90000"/>
              </a:lnSpc>
            </a:pPr>
            <a:r>
              <a:rPr lang="en-GB" sz="2000" b="1" dirty="0"/>
              <a:t>Switch trials: </a:t>
            </a:r>
            <a:r>
              <a:rPr lang="en-GB" sz="2000" dirty="0"/>
              <a:t>rules changed from preceding to current trial</a:t>
            </a:r>
          </a:p>
        </p:txBody>
      </p:sp>
    </p:spTree>
    <p:extLst>
      <p:ext uri="{BB962C8B-B14F-4D97-AF65-F5344CB8AC3E}">
        <p14:creationId xmlns:p14="http://schemas.microsoft.com/office/powerpoint/2010/main" val="1622516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42B21-E67F-4CA4-B6A3-2FB6869B4732}"/>
              </a:ext>
            </a:extLst>
          </p:cNvPr>
          <p:cNvSpPr>
            <a:spLocks noGrp="1"/>
          </p:cNvSpPr>
          <p:nvPr>
            <p:ph type="title"/>
          </p:nvPr>
        </p:nvSpPr>
        <p:spPr>
          <a:xfrm>
            <a:off x="581192" y="702156"/>
            <a:ext cx="11029616" cy="1013800"/>
          </a:xfrm>
        </p:spPr>
        <p:txBody>
          <a:bodyPr>
            <a:normAutofit/>
          </a:bodyPr>
          <a:lstStyle/>
          <a:p>
            <a:r>
              <a:rPr lang="en-GB" dirty="0"/>
              <a:t>Colour/Shape Task</a:t>
            </a:r>
          </a:p>
        </p:txBody>
      </p:sp>
      <p:sp>
        <p:nvSpPr>
          <p:cNvPr id="135" name="Rectangle 134">
            <a:extLst>
              <a:ext uri="{FF2B5EF4-FFF2-40B4-BE49-F238E27FC236}">
                <a16:creationId xmlns:a16="http://schemas.microsoft.com/office/drawing/2014/main" id="{3FE9758B-E361-4084-8D9F-729FA6C4A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D24A80E-B6B4-4C46-9641-02AC61BE25D4}"/>
              </a:ext>
            </a:extLst>
          </p:cNvPr>
          <p:cNvSpPr>
            <a:spLocks noGrp="1"/>
          </p:cNvSpPr>
          <p:nvPr>
            <p:ph idx="1"/>
          </p:nvPr>
        </p:nvSpPr>
        <p:spPr>
          <a:xfrm>
            <a:off x="5894716" y="2180496"/>
            <a:ext cx="5807205" cy="4045683"/>
          </a:xfrm>
        </p:spPr>
        <p:txBody>
          <a:bodyPr>
            <a:normAutofit/>
          </a:bodyPr>
          <a:lstStyle/>
          <a:p>
            <a:pPr lvl="1">
              <a:lnSpc>
                <a:spcPct val="90000"/>
              </a:lnSpc>
            </a:pPr>
            <a:r>
              <a:rPr lang="en-GB" sz="2000" b="1" dirty="0"/>
              <a:t>Processing Speeds: </a:t>
            </a:r>
            <a:r>
              <a:rPr lang="en-GB" sz="2000" dirty="0"/>
              <a:t>average RT in single-rule trials. </a:t>
            </a:r>
          </a:p>
          <a:p>
            <a:pPr lvl="1">
              <a:lnSpc>
                <a:spcPct val="90000"/>
              </a:lnSpc>
            </a:pPr>
            <a:r>
              <a:rPr lang="en-GB" sz="2000" b="1" dirty="0"/>
              <a:t>Mixing Costs</a:t>
            </a:r>
            <a:r>
              <a:rPr lang="en-GB" sz="2000" dirty="0"/>
              <a:t>: RT difference between single-rule trials and repetition-rule trials (mixed block). </a:t>
            </a:r>
          </a:p>
          <a:p>
            <a:pPr lvl="1">
              <a:lnSpc>
                <a:spcPct val="90000"/>
              </a:lnSpc>
            </a:pPr>
            <a:r>
              <a:rPr lang="en-GB" sz="2000" b="1" dirty="0"/>
              <a:t>Switching Costs: </a:t>
            </a:r>
            <a:r>
              <a:rPr lang="en-GB" sz="2000" dirty="0"/>
              <a:t>RT</a:t>
            </a:r>
            <a:r>
              <a:rPr lang="en-GB" sz="2000" b="1" dirty="0"/>
              <a:t> </a:t>
            </a:r>
            <a:r>
              <a:rPr lang="en-GB" sz="2000" dirty="0"/>
              <a:t>difference between repetition-rule trials and switch-rule trials (mixed block). </a:t>
            </a:r>
          </a:p>
        </p:txBody>
      </p:sp>
      <p:pic>
        <p:nvPicPr>
          <p:cNvPr id="7" name="Picture 2" descr="A screenshot of a computer&#10;&#10;Description automatically generated with low confidence">
            <a:extLst>
              <a:ext uri="{FF2B5EF4-FFF2-40B4-BE49-F238E27FC236}">
                <a16:creationId xmlns:a16="http://schemas.microsoft.com/office/drawing/2014/main" id="{2E03DDA6-1DAB-4FF5-998C-FD024006ABD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98341" y="2423160"/>
            <a:ext cx="5318541" cy="3628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0226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7B41A07-3E74-4DE6-ADE5-3D90FCD9C9E2}"/>
              </a:ext>
            </a:extLst>
          </p:cNvPr>
          <p:cNvPicPr>
            <a:picLocks noChangeAspect="1"/>
          </p:cNvPicPr>
          <p:nvPr/>
        </p:nvPicPr>
        <p:blipFill>
          <a:blip r:embed="rId3"/>
          <a:stretch>
            <a:fillRect/>
          </a:stretch>
        </p:blipFill>
        <p:spPr>
          <a:xfrm>
            <a:off x="3574473" y="715491"/>
            <a:ext cx="8167598" cy="6021973"/>
          </a:xfrm>
          <a:prstGeom prst="rect">
            <a:avLst/>
          </a:prstGeom>
        </p:spPr>
      </p:pic>
      <p:sp>
        <p:nvSpPr>
          <p:cNvPr id="16" name="TextBox 15">
            <a:extLst>
              <a:ext uri="{FF2B5EF4-FFF2-40B4-BE49-F238E27FC236}">
                <a16:creationId xmlns:a16="http://schemas.microsoft.com/office/drawing/2014/main" id="{500E8104-1F96-4052-8990-77D1DD08CD52}"/>
              </a:ext>
            </a:extLst>
          </p:cNvPr>
          <p:cNvSpPr txBox="1"/>
          <p:nvPr/>
        </p:nvSpPr>
        <p:spPr>
          <a:xfrm>
            <a:off x="449928" y="715491"/>
            <a:ext cx="11292143" cy="326131"/>
          </a:xfrm>
          <a:prstGeom prst="rect">
            <a:avLst/>
          </a:prstGeom>
        </p:spPr>
        <p:txBody>
          <a:bodyPr vert="horz" lIns="91440" tIns="45720" rIns="91440" bIns="45720" rtlCol="0" anchor="b">
            <a:noAutofit/>
          </a:bodyPr>
          <a:lstStyle/>
          <a:p>
            <a:pPr>
              <a:spcBef>
                <a:spcPct val="0"/>
              </a:spcBef>
              <a:spcAft>
                <a:spcPts val="600"/>
              </a:spcAft>
            </a:pPr>
            <a:r>
              <a:rPr lang="en-US" sz="2800" cap="all" dirty="0">
                <a:solidFill>
                  <a:schemeClr val="accent1"/>
                </a:solidFill>
                <a:effectLst/>
                <a:latin typeface="+mj-lt"/>
                <a:ea typeface="+mj-ea"/>
                <a:cs typeface="+mj-cs"/>
              </a:rPr>
              <a:t>cluster analysis </a:t>
            </a:r>
            <a:r>
              <a:rPr lang="en-US" sz="2800" cap="all" dirty="0">
                <a:solidFill>
                  <a:schemeClr val="accent1"/>
                </a:solidFill>
              </a:rPr>
              <a:t>Results </a:t>
            </a:r>
            <a:endParaRPr lang="en-US" sz="2800" cap="all" dirty="0">
              <a:solidFill>
                <a:schemeClr val="accent1"/>
              </a:solidFill>
              <a:latin typeface="+mj-lt"/>
              <a:ea typeface="+mj-ea"/>
              <a:cs typeface="+mj-cs"/>
            </a:endParaRPr>
          </a:p>
        </p:txBody>
      </p:sp>
      <p:sp>
        <p:nvSpPr>
          <p:cNvPr id="9" name="Rectangle 8">
            <a:extLst>
              <a:ext uri="{FF2B5EF4-FFF2-40B4-BE49-F238E27FC236}">
                <a16:creationId xmlns:a16="http://schemas.microsoft.com/office/drawing/2014/main" id="{912CFF00-840E-4604-B366-3E6205BD0F9F}"/>
              </a:ext>
            </a:extLst>
          </p:cNvPr>
          <p:cNvSpPr/>
          <p:nvPr/>
        </p:nvSpPr>
        <p:spPr>
          <a:xfrm>
            <a:off x="449928" y="3842968"/>
            <a:ext cx="436763" cy="20177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A09DFED8-3E90-4673-ADE6-A6494EBC0A36}"/>
              </a:ext>
            </a:extLst>
          </p:cNvPr>
          <p:cNvSpPr txBox="1"/>
          <p:nvPr/>
        </p:nvSpPr>
        <p:spPr>
          <a:xfrm>
            <a:off x="3743566" y="1305664"/>
            <a:ext cx="2753790" cy="144655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Clr>
                <a:srgbClr val="00FF00"/>
              </a:buClr>
              <a:buSzPct val="200000"/>
              <a:buFont typeface="Gill Sans MT" panose="020B0502020104020203" pitchFamily="34" charset="0"/>
              <a:buChar char="•"/>
            </a:pPr>
            <a:r>
              <a:rPr lang="en-GB" sz="2200" dirty="0"/>
              <a:t>Semi/Professional</a:t>
            </a:r>
          </a:p>
          <a:p>
            <a:pPr marL="285750" indent="-285750">
              <a:buClr>
                <a:srgbClr val="3772FF"/>
              </a:buClr>
              <a:buSzPct val="200000"/>
              <a:buFont typeface="Gill Sans MT" panose="020B0502020104020203" pitchFamily="34" charset="0"/>
              <a:buChar char="•"/>
            </a:pPr>
            <a:r>
              <a:rPr lang="en-GB" sz="2200" dirty="0"/>
              <a:t>Aspiring</a:t>
            </a:r>
          </a:p>
          <a:p>
            <a:pPr marL="285750" indent="-285750">
              <a:buClr>
                <a:srgbClr val="F038FF"/>
              </a:buClr>
              <a:buSzPct val="200000"/>
              <a:buFont typeface="Gill Sans MT" panose="020B0502020104020203" pitchFamily="34" charset="0"/>
              <a:buChar char="•"/>
            </a:pPr>
            <a:r>
              <a:rPr lang="en-GB" sz="2200" dirty="0"/>
              <a:t>Experienced</a:t>
            </a:r>
          </a:p>
          <a:p>
            <a:pPr marL="285750" indent="-285750">
              <a:buClr>
                <a:srgbClr val="F5BB00"/>
              </a:buClr>
              <a:buSzPct val="200000"/>
              <a:buFont typeface="Gill Sans MT" panose="020B0502020104020203" pitchFamily="34" charset="0"/>
              <a:buChar char="•"/>
            </a:pPr>
            <a:r>
              <a:rPr lang="en-GB" sz="2200" dirty="0"/>
              <a:t>Casual</a:t>
            </a:r>
          </a:p>
        </p:txBody>
      </p:sp>
    </p:spTree>
    <p:extLst>
      <p:ext uri="{BB962C8B-B14F-4D97-AF65-F5344CB8AC3E}">
        <p14:creationId xmlns:p14="http://schemas.microsoft.com/office/powerpoint/2010/main" val="732071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5387</TotalTime>
  <Words>3391</Words>
  <Application>Microsoft Office PowerPoint</Application>
  <PresentationFormat>Widescreen</PresentationFormat>
  <Paragraphs>245</Paragraphs>
  <Slides>21</Slides>
  <Notes>17</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Courier New</vt:lpstr>
      <vt:lpstr>Gill Sans MT</vt:lpstr>
      <vt:lpstr>Symbol</vt:lpstr>
      <vt:lpstr>Wingdings</vt:lpstr>
      <vt:lpstr>Wingdings 2</vt:lpstr>
      <vt:lpstr>Dividend</vt:lpstr>
      <vt:lpstr>The association between video game expertise and processing speed, task MIXING and SWITCHING in Counter-Strike players</vt:lpstr>
      <vt:lpstr>Action video games (AVGs)</vt:lpstr>
      <vt:lpstr>background</vt:lpstr>
      <vt:lpstr>BACKGROUND</vt:lpstr>
      <vt:lpstr>Study 1: Interviews</vt:lpstr>
      <vt:lpstr>Study 2:  Cross-sectional</vt:lpstr>
      <vt:lpstr>Colour/Shape Task</vt:lpstr>
      <vt:lpstr>Colour/Shape Task</vt:lpstr>
      <vt:lpstr>PowerPoint Presentation</vt:lpstr>
      <vt:lpstr>PowerPoint Presentation</vt:lpstr>
      <vt:lpstr>PowerPoint Presentation</vt:lpstr>
      <vt:lpstr>summary </vt:lpstr>
      <vt:lpstr>Conclusions</vt:lpstr>
      <vt:lpstr>Next steps</vt:lpstr>
      <vt:lpstr>Thank you!</vt:lpstr>
      <vt:lpstr>Questionnaire results</vt:lpstr>
      <vt:lpstr>Consensus-based algorithm plot</vt:lpstr>
      <vt:lpstr>PowerPoint Presentation</vt:lpstr>
      <vt:lpstr>Zero-order correlations</vt:lpstr>
      <vt:lpstr>Zero-order correlations</vt:lpstr>
      <vt:lpstr>Zero-order correlations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association between video game expertise and processing speed, task switching and mixing in Counter-Strike players</dc:title>
  <dc:creator>Eleanor Hyde</dc:creator>
  <cp:lastModifiedBy>Eleanor Hyde</cp:lastModifiedBy>
  <cp:revision>254</cp:revision>
  <dcterms:created xsi:type="dcterms:W3CDTF">2022-03-03T14:22:45Z</dcterms:created>
  <dcterms:modified xsi:type="dcterms:W3CDTF">2022-06-23T15:41:12Z</dcterms:modified>
</cp:coreProperties>
</file>